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31"/>
  </p:notesMasterIdLst>
  <p:sldIdLst>
    <p:sldId id="281" r:id="rId2"/>
    <p:sldId id="286" r:id="rId3"/>
    <p:sldId id="285" r:id="rId4"/>
    <p:sldId id="288" r:id="rId5"/>
    <p:sldId id="260" r:id="rId6"/>
    <p:sldId id="308" r:id="rId7"/>
    <p:sldId id="310" r:id="rId8"/>
    <p:sldId id="289" r:id="rId9"/>
    <p:sldId id="309" r:id="rId10"/>
    <p:sldId id="258"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28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tiPlex 3080" initials="O3" lastIdx="22" clrIdx="0">
    <p:extLst>
      <p:ext uri="{19B8F6BF-5375-455C-9EA6-DF929625EA0E}">
        <p15:presenceInfo xmlns:p15="http://schemas.microsoft.com/office/powerpoint/2012/main" userId="OptiPlex 3080" providerId="None"/>
      </p:ext>
    </p:extLst>
  </p:cmAuthor>
  <p:cmAuthor id="2" name="Think" initials="T" lastIdx="11" clrIdx="1">
    <p:extLst>
      <p:ext uri="{19B8F6BF-5375-455C-9EA6-DF929625EA0E}">
        <p15:presenceInfo xmlns:p15="http://schemas.microsoft.com/office/powerpoint/2012/main" userId="Th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00"/>
    <a:srgbClr val="A5300F"/>
    <a:srgbClr val="902322"/>
    <a:srgbClr val="D6D9DD"/>
    <a:srgbClr val="FFC000"/>
    <a:srgbClr val="438CCF"/>
    <a:srgbClr val="4E8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1" autoAdjust="0"/>
    <p:restoredTop sz="94660"/>
  </p:normalViewPr>
  <p:slideViewPr>
    <p:cSldViewPr snapToGrid="0">
      <p:cViewPr varScale="1">
        <p:scale>
          <a:sx n="112" d="100"/>
          <a:sy n="112"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6594D-C8E0-4885-8547-3DF26DABDCB0}" type="datetimeFigureOut">
              <a:rPr lang="zh-CN" altLang="en-US" smtClean="0"/>
              <a:t>2021/6/9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66A8A-4F8C-41B2-8124-736347115008}" type="slidenum">
              <a:rPr lang="zh-CN" altLang="en-US" smtClean="0"/>
              <a:t>‹#›</a:t>
            </a:fld>
            <a:endParaRPr lang="zh-CN" altLang="en-US"/>
          </a:p>
        </p:txBody>
      </p:sp>
    </p:spTree>
    <p:extLst>
      <p:ext uri="{BB962C8B-B14F-4D97-AF65-F5344CB8AC3E}">
        <p14:creationId xmlns:p14="http://schemas.microsoft.com/office/powerpoint/2010/main" val="307856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069E717-A7C1-42A1-87F1-7E4B4CFB9101}" type="datetimeFigureOut">
              <a:rPr lang="zh-CN" altLang="en-US" smtClean="0"/>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696F1E-9DA5-45CC-ADD6-D1069C8AFE7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9E717-A7C1-42A1-87F1-7E4B4CFB9101}" type="datetimeFigureOut">
              <a:rPr lang="zh-CN" altLang="en-US" smtClean="0"/>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96F1E-9DA5-45CC-ADD6-D1069C8A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1.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7.xml"/><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15.xml"/><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slide" Target="slide13.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slide" Target="slide23.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slide" Target="slide10.xml"/><Relationship Id="rId5" Type="http://schemas.openxmlformats.org/officeDocument/2006/relationships/tags" Target="../tags/tag5.xml"/><Relationship Id="rId15" Type="http://schemas.openxmlformats.org/officeDocument/2006/relationships/slide" Target="slide19.xml"/><Relationship Id="rId10" Type="http://schemas.openxmlformats.org/officeDocument/2006/relationships/slide" Target="slide2.xml"/><Relationship Id="rId4" Type="http://schemas.openxmlformats.org/officeDocument/2006/relationships/tags" Target="../tags/tag4.xml"/><Relationship Id="rId9" Type="http://schemas.openxmlformats.org/officeDocument/2006/relationships/image" Target="../media/image5.png"/><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5.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840"/>
            <a:ext cx="12462914" cy="7076339"/>
          </a:xfrm>
          <a:prstGeom prst="rect">
            <a:avLst/>
          </a:prstGeom>
          <a:solidFill>
            <a:srgbClr val="90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297135" y="285750"/>
            <a:ext cx="11659093" cy="6371409"/>
          </a:xfrm>
          <a:prstGeom prst="rect">
            <a:avLst/>
          </a:prstGeom>
          <a:solidFill>
            <a:srgbClr val="FA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03634" y="2967335"/>
            <a:ext cx="184730" cy="923330"/>
          </a:xfrm>
          <a:prstGeom prst="rect">
            <a:avLst/>
          </a:prstGeom>
          <a:noFill/>
        </p:spPr>
        <p:txBody>
          <a:bodyPr wrap="none" lIns="91440" tIns="45720" rIns="91440" bIns="45720">
            <a:spAutoFit/>
          </a:bodyPr>
          <a:lstStyle/>
          <a:p>
            <a:pPr algn="ct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3" name="组合 2"/>
          <p:cNvGrpSpPr/>
          <p:nvPr/>
        </p:nvGrpSpPr>
        <p:grpSpPr>
          <a:xfrm>
            <a:off x="358930" y="2213364"/>
            <a:ext cx="12957567" cy="1206269"/>
            <a:chOff x="1010149" y="1069903"/>
            <a:chExt cx="10434051" cy="1206269"/>
          </a:xfrm>
        </p:grpSpPr>
        <p:sp>
          <p:nvSpPr>
            <p:cNvPr id="8" name="Freeform 6"/>
            <p:cNvSpPr>
              <a:spLocks/>
            </p:cNvSpPr>
            <p:nvPr/>
          </p:nvSpPr>
          <p:spPr bwMode="auto">
            <a:xfrm>
              <a:off x="10361315" y="1227084"/>
              <a:ext cx="1082885" cy="1049088"/>
            </a:xfrm>
            <a:custGeom>
              <a:avLst/>
              <a:gdLst>
                <a:gd name="T0" fmla="*/ 179 w 801"/>
                <a:gd name="T1" fmla="*/ 0 h 776"/>
                <a:gd name="T2" fmla="*/ 142 w 801"/>
                <a:gd name="T3" fmla="*/ 1 h 776"/>
                <a:gd name="T4" fmla="*/ 122 w 801"/>
                <a:gd name="T5" fmla="*/ 5 h 776"/>
                <a:gd name="T6" fmla="*/ 84 w 801"/>
                <a:gd name="T7" fmla="*/ 15 h 776"/>
                <a:gd name="T8" fmla="*/ 59 w 801"/>
                <a:gd name="T9" fmla="*/ 28 h 776"/>
                <a:gd name="T10" fmla="*/ 44 w 801"/>
                <a:gd name="T11" fmla="*/ 39 h 776"/>
                <a:gd name="T12" fmla="*/ 31 w 801"/>
                <a:gd name="T13" fmla="*/ 54 h 776"/>
                <a:gd name="T14" fmla="*/ 22 w 801"/>
                <a:gd name="T15" fmla="*/ 72 h 776"/>
                <a:gd name="T16" fmla="*/ 18 w 801"/>
                <a:gd name="T17" fmla="*/ 83 h 776"/>
                <a:gd name="T18" fmla="*/ 11 w 801"/>
                <a:gd name="T19" fmla="*/ 114 h 776"/>
                <a:gd name="T20" fmla="*/ 3 w 801"/>
                <a:gd name="T21" fmla="*/ 193 h 776"/>
                <a:gd name="T22" fmla="*/ 0 w 801"/>
                <a:gd name="T23" fmla="*/ 285 h 776"/>
                <a:gd name="T24" fmla="*/ 5 w 801"/>
                <a:gd name="T25" fmla="*/ 385 h 776"/>
                <a:gd name="T26" fmla="*/ 16 w 801"/>
                <a:gd name="T27" fmla="*/ 486 h 776"/>
                <a:gd name="T28" fmla="*/ 32 w 801"/>
                <a:gd name="T29" fmla="*/ 579 h 776"/>
                <a:gd name="T30" fmla="*/ 49 w 801"/>
                <a:gd name="T31" fmla="*/ 640 h 776"/>
                <a:gd name="T32" fmla="*/ 62 w 801"/>
                <a:gd name="T33" fmla="*/ 675 h 776"/>
                <a:gd name="T34" fmla="*/ 76 w 801"/>
                <a:gd name="T35" fmla="*/ 705 h 776"/>
                <a:gd name="T36" fmla="*/ 91 w 801"/>
                <a:gd name="T37" fmla="*/ 727 h 776"/>
                <a:gd name="T38" fmla="*/ 99 w 801"/>
                <a:gd name="T39" fmla="*/ 737 h 776"/>
                <a:gd name="T40" fmla="*/ 125 w 801"/>
                <a:gd name="T41" fmla="*/ 758 h 776"/>
                <a:gd name="T42" fmla="*/ 150 w 801"/>
                <a:gd name="T43" fmla="*/ 770 h 776"/>
                <a:gd name="T44" fmla="*/ 175 w 801"/>
                <a:gd name="T45" fmla="*/ 774 h 776"/>
                <a:gd name="T46" fmla="*/ 204 w 801"/>
                <a:gd name="T47" fmla="*/ 776 h 776"/>
                <a:gd name="T48" fmla="*/ 204 w 801"/>
                <a:gd name="T49" fmla="*/ 776 h 776"/>
                <a:gd name="T50" fmla="*/ 219 w 801"/>
                <a:gd name="T51" fmla="*/ 776 h 776"/>
                <a:gd name="T52" fmla="*/ 252 w 801"/>
                <a:gd name="T53" fmla="*/ 772 h 776"/>
                <a:gd name="T54" fmla="*/ 285 w 801"/>
                <a:gd name="T55" fmla="*/ 764 h 776"/>
                <a:gd name="T56" fmla="*/ 337 w 801"/>
                <a:gd name="T57" fmla="*/ 746 h 776"/>
                <a:gd name="T58" fmla="*/ 409 w 801"/>
                <a:gd name="T59" fmla="*/ 713 h 776"/>
                <a:gd name="T60" fmla="*/ 481 w 801"/>
                <a:gd name="T61" fmla="*/ 674 h 776"/>
                <a:gd name="T62" fmla="*/ 550 w 801"/>
                <a:gd name="T63" fmla="*/ 631 h 776"/>
                <a:gd name="T64" fmla="*/ 614 w 801"/>
                <a:gd name="T65" fmla="*/ 586 h 776"/>
                <a:gd name="T66" fmla="*/ 716 w 801"/>
                <a:gd name="T67" fmla="*/ 509 h 776"/>
                <a:gd name="T68" fmla="*/ 729 w 801"/>
                <a:gd name="T69" fmla="*/ 497 h 776"/>
                <a:gd name="T70" fmla="*/ 759 w 801"/>
                <a:gd name="T71" fmla="*/ 466 h 776"/>
                <a:gd name="T72" fmla="*/ 786 w 801"/>
                <a:gd name="T73" fmla="*/ 425 h 776"/>
                <a:gd name="T74" fmla="*/ 795 w 801"/>
                <a:gd name="T75" fmla="*/ 404 h 776"/>
                <a:gd name="T76" fmla="*/ 800 w 801"/>
                <a:gd name="T77" fmla="*/ 383 h 776"/>
                <a:gd name="T78" fmla="*/ 800 w 801"/>
                <a:gd name="T79" fmla="*/ 363 h 776"/>
                <a:gd name="T80" fmla="*/ 796 w 801"/>
                <a:gd name="T81" fmla="*/ 349 h 776"/>
                <a:gd name="T82" fmla="*/ 785 w 801"/>
                <a:gd name="T83" fmla="*/ 322 h 776"/>
                <a:gd name="T84" fmla="*/ 766 w 801"/>
                <a:gd name="T85" fmla="*/ 295 h 776"/>
                <a:gd name="T86" fmla="*/ 743 w 801"/>
                <a:gd name="T87" fmla="*/ 268 h 776"/>
                <a:gd name="T88" fmla="*/ 703 w 801"/>
                <a:gd name="T89" fmla="*/ 229 h 776"/>
                <a:gd name="T90" fmla="*/ 649 w 801"/>
                <a:gd name="T91" fmla="*/ 184 h 776"/>
                <a:gd name="T92" fmla="*/ 624 w 801"/>
                <a:gd name="T93" fmla="*/ 166 h 776"/>
                <a:gd name="T94" fmla="*/ 549 w 801"/>
                <a:gd name="T95" fmla="*/ 117 h 776"/>
                <a:gd name="T96" fmla="*/ 478 w 801"/>
                <a:gd name="T97" fmla="*/ 79 h 776"/>
                <a:gd name="T98" fmla="*/ 412 w 801"/>
                <a:gd name="T99" fmla="*/ 50 h 776"/>
                <a:gd name="T100" fmla="*/ 352 w 801"/>
                <a:gd name="T101" fmla="*/ 28 h 776"/>
                <a:gd name="T102" fmla="*/ 299 w 801"/>
                <a:gd name="T103" fmla="*/ 14 h 776"/>
                <a:gd name="T104" fmla="*/ 252 w 801"/>
                <a:gd name="T105" fmla="*/ 5 h 776"/>
                <a:gd name="T106" fmla="*/ 212 w 801"/>
                <a:gd name="T107" fmla="*/ 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1" h="776">
                  <a:moveTo>
                    <a:pt x="179" y="0"/>
                  </a:moveTo>
                  <a:lnTo>
                    <a:pt x="179" y="0"/>
                  </a:lnTo>
                  <a:lnTo>
                    <a:pt x="157" y="0"/>
                  </a:lnTo>
                  <a:lnTo>
                    <a:pt x="142" y="1"/>
                  </a:lnTo>
                  <a:lnTo>
                    <a:pt x="142" y="1"/>
                  </a:lnTo>
                  <a:lnTo>
                    <a:pt x="122" y="5"/>
                  </a:lnTo>
                  <a:lnTo>
                    <a:pt x="103" y="9"/>
                  </a:lnTo>
                  <a:lnTo>
                    <a:pt x="84" y="15"/>
                  </a:lnTo>
                  <a:lnTo>
                    <a:pt x="68" y="24"/>
                  </a:lnTo>
                  <a:lnTo>
                    <a:pt x="59" y="28"/>
                  </a:lnTo>
                  <a:lnTo>
                    <a:pt x="51" y="33"/>
                  </a:lnTo>
                  <a:lnTo>
                    <a:pt x="44" y="39"/>
                  </a:lnTo>
                  <a:lnTo>
                    <a:pt x="37" y="46"/>
                  </a:lnTo>
                  <a:lnTo>
                    <a:pt x="31" y="54"/>
                  </a:lnTo>
                  <a:lnTo>
                    <a:pt x="26" y="62"/>
                  </a:lnTo>
                  <a:lnTo>
                    <a:pt x="22" y="72"/>
                  </a:lnTo>
                  <a:lnTo>
                    <a:pt x="18" y="83"/>
                  </a:lnTo>
                  <a:lnTo>
                    <a:pt x="18" y="83"/>
                  </a:lnTo>
                  <a:lnTo>
                    <a:pt x="15" y="98"/>
                  </a:lnTo>
                  <a:lnTo>
                    <a:pt x="11" y="114"/>
                  </a:lnTo>
                  <a:lnTo>
                    <a:pt x="5" y="151"/>
                  </a:lnTo>
                  <a:lnTo>
                    <a:pt x="3" y="193"/>
                  </a:lnTo>
                  <a:lnTo>
                    <a:pt x="0" y="238"/>
                  </a:lnTo>
                  <a:lnTo>
                    <a:pt x="0" y="285"/>
                  </a:lnTo>
                  <a:lnTo>
                    <a:pt x="2" y="335"/>
                  </a:lnTo>
                  <a:lnTo>
                    <a:pt x="5" y="385"/>
                  </a:lnTo>
                  <a:lnTo>
                    <a:pt x="10" y="436"/>
                  </a:lnTo>
                  <a:lnTo>
                    <a:pt x="16" y="486"/>
                  </a:lnTo>
                  <a:lnTo>
                    <a:pt x="23" y="534"/>
                  </a:lnTo>
                  <a:lnTo>
                    <a:pt x="32" y="579"/>
                  </a:lnTo>
                  <a:lnTo>
                    <a:pt x="43" y="621"/>
                  </a:lnTo>
                  <a:lnTo>
                    <a:pt x="49" y="640"/>
                  </a:lnTo>
                  <a:lnTo>
                    <a:pt x="55" y="659"/>
                  </a:lnTo>
                  <a:lnTo>
                    <a:pt x="62" y="675"/>
                  </a:lnTo>
                  <a:lnTo>
                    <a:pt x="69" y="691"/>
                  </a:lnTo>
                  <a:lnTo>
                    <a:pt x="76" y="705"/>
                  </a:lnTo>
                  <a:lnTo>
                    <a:pt x="83" y="717"/>
                  </a:lnTo>
                  <a:lnTo>
                    <a:pt x="91" y="727"/>
                  </a:lnTo>
                  <a:lnTo>
                    <a:pt x="99" y="737"/>
                  </a:lnTo>
                  <a:lnTo>
                    <a:pt x="99" y="737"/>
                  </a:lnTo>
                  <a:lnTo>
                    <a:pt x="112" y="748"/>
                  </a:lnTo>
                  <a:lnTo>
                    <a:pt x="125" y="758"/>
                  </a:lnTo>
                  <a:lnTo>
                    <a:pt x="138" y="765"/>
                  </a:lnTo>
                  <a:lnTo>
                    <a:pt x="150" y="770"/>
                  </a:lnTo>
                  <a:lnTo>
                    <a:pt x="162" y="773"/>
                  </a:lnTo>
                  <a:lnTo>
                    <a:pt x="175" y="774"/>
                  </a:lnTo>
                  <a:lnTo>
                    <a:pt x="189" y="776"/>
                  </a:lnTo>
                  <a:lnTo>
                    <a:pt x="204" y="776"/>
                  </a:lnTo>
                  <a:lnTo>
                    <a:pt x="204" y="776"/>
                  </a:lnTo>
                  <a:lnTo>
                    <a:pt x="204" y="776"/>
                  </a:lnTo>
                  <a:lnTo>
                    <a:pt x="204" y="776"/>
                  </a:lnTo>
                  <a:lnTo>
                    <a:pt x="219" y="776"/>
                  </a:lnTo>
                  <a:lnTo>
                    <a:pt x="236" y="774"/>
                  </a:lnTo>
                  <a:lnTo>
                    <a:pt x="252" y="772"/>
                  </a:lnTo>
                  <a:lnTo>
                    <a:pt x="269" y="768"/>
                  </a:lnTo>
                  <a:lnTo>
                    <a:pt x="285" y="764"/>
                  </a:lnTo>
                  <a:lnTo>
                    <a:pt x="302" y="759"/>
                  </a:lnTo>
                  <a:lnTo>
                    <a:pt x="337" y="746"/>
                  </a:lnTo>
                  <a:lnTo>
                    <a:pt x="372" y="731"/>
                  </a:lnTo>
                  <a:lnTo>
                    <a:pt x="409" y="713"/>
                  </a:lnTo>
                  <a:lnTo>
                    <a:pt x="445" y="694"/>
                  </a:lnTo>
                  <a:lnTo>
                    <a:pt x="481" y="674"/>
                  </a:lnTo>
                  <a:lnTo>
                    <a:pt x="516" y="652"/>
                  </a:lnTo>
                  <a:lnTo>
                    <a:pt x="550" y="631"/>
                  </a:lnTo>
                  <a:lnTo>
                    <a:pt x="583" y="608"/>
                  </a:lnTo>
                  <a:lnTo>
                    <a:pt x="614" y="586"/>
                  </a:lnTo>
                  <a:lnTo>
                    <a:pt x="670" y="545"/>
                  </a:lnTo>
                  <a:lnTo>
                    <a:pt x="716" y="509"/>
                  </a:lnTo>
                  <a:lnTo>
                    <a:pt x="716" y="509"/>
                  </a:lnTo>
                  <a:lnTo>
                    <a:pt x="729" y="497"/>
                  </a:lnTo>
                  <a:lnTo>
                    <a:pt x="743" y="483"/>
                  </a:lnTo>
                  <a:lnTo>
                    <a:pt x="759" y="466"/>
                  </a:lnTo>
                  <a:lnTo>
                    <a:pt x="773" y="447"/>
                  </a:lnTo>
                  <a:lnTo>
                    <a:pt x="786" y="425"/>
                  </a:lnTo>
                  <a:lnTo>
                    <a:pt x="790" y="415"/>
                  </a:lnTo>
                  <a:lnTo>
                    <a:pt x="795" y="404"/>
                  </a:lnTo>
                  <a:lnTo>
                    <a:pt x="797" y="394"/>
                  </a:lnTo>
                  <a:lnTo>
                    <a:pt x="800" y="383"/>
                  </a:lnTo>
                  <a:lnTo>
                    <a:pt x="801" y="374"/>
                  </a:lnTo>
                  <a:lnTo>
                    <a:pt x="800" y="363"/>
                  </a:lnTo>
                  <a:lnTo>
                    <a:pt x="800" y="363"/>
                  </a:lnTo>
                  <a:lnTo>
                    <a:pt x="796" y="349"/>
                  </a:lnTo>
                  <a:lnTo>
                    <a:pt x="790" y="336"/>
                  </a:lnTo>
                  <a:lnTo>
                    <a:pt x="785" y="322"/>
                  </a:lnTo>
                  <a:lnTo>
                    <a:pt x="775" y="308"/>
                  </a:lnTo>
                  <a:lnTo>
                    <a:pt x="766" y="295"/>
                  </a:lnTo>
                  <a:lnTo>
                    <a:pt x="755" y="281"/>
                  </a:lnTo>
                  <a:lnTo>
                    <a:pt x="743" y="268"/>
                  </a:lnTo>
                  <a:lnTo>
                    <a:pt x="730" y="253"/>
                  </a:lnTo>
                  <a:lnTo>
                    <a:pt x="703" y="229"/>
                  </a:lnTo>
                  <a:lnTo>
                    <a:pt x="676" y="205"/>
                  </a:lnTo>
                  <a:lnTo>
                    <a:pt x="649" y="184"/>
                  </a:lnTo>
                  <a:lnTo>
                    <a:pt x="624" y="166"/>
                  </a:lnTo>
                  <a:lnTo>
                    <a:pt x="624" y="166"/>
                  </a:lnTo>
                  <a:lnTo>
                    <a:pt x="586" y="140"/>
                  </a:lnTo>
                  <a:lnTo>
                    <a:pt x="549" y="117"/>
                  </a:lnTo>
                  <a:lnTo>
                    <a:pt x="513" y="97"/>
                  </a:lnTo>
                  <a:lnTo>
                    <a:pt x="478" y="79"/>
                  </a:lnTo>
                  <a:lnTo>
                    <a:pt x="444" y="62"/>
                  </a:lnTo>
                  <a:lnTo>
                    <a:pt x="412" y="50"/>
                  </a:lnTo>
                  <a:lnTo>
                    <a:pt x="382" y="38"/>
                  </a:lnTo>
                  <a:lnTo>
                    <a:pt x="352" y="28"/>
                  </a:lnTo>
                  <a:lnTo>
                    <a:pt x="325" y="20"/>
                  </a:lnTo>
                  <a:lnTo>
                    <a:pt x="299" y="14"/>
                  </a:lnTo>
                  <a:lnTo>
                    <a:pt x="275" y="8"/>
                  </a:lnTo>
                  <a:lnTo>
                    <a:pt x="252" y="5"/>
                  </a:lnTo>
                  <a:lnTo>
                    <a:pt x="231" y="2"/>
                  </a:lnTo>
                  <a:lnTo>
                    <a:pt x="212" y="1"/>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48630FA6-A7F3-429B-A691-F74A9822B9D7}"/>
                </a:ext>
              </a:extLst>
            </p:cNvPr>
            <p:cNvSpPr txBox="1"/>
            <p:nvPr/>
          </p:nvSpPr>
          <p:spPr>
            <a:xfrm>
              <a:off x="1010149" y="1069903"/>
              <a:ext cx="9286913" cy="769441"/>
            </a:xfrm>
            <a:prstGeom prst="rect">
              <a:avLst/>
            </a:prstGeom>
            <a:noFill/>
            <a:scene3d>
              <a:camera prst="obliqueTopRight"/>
              <a:lightRig rig="threePt" dir="t"/>
            </a:scene3d>
          </p:spPr>
          <p:txBody>
            <a:bodyPr wrap="square" rtlCol="0">
              <a:spAutoFit/>
            </a:bodyPr>
            <a:lstStyle/>
            <a:p>
              <a:pPr lvl="0" algn="ctr">
                <a:spcBef>
                  <a:spcPts val="1000"/>
                </a:spcBef>
              </a:pPr>
              <a:r>
                <a:rPr lang="zh-CN" altLang="zh-CN" sz="4400" b="1" dirty="0">
                  <a:solidFill>
                    <a:srgbClr val="902322"/>
                  </a:solidFill>
                  <a:latin typeface="新宋体" panose="02010609030101010101" pitchFamily="49" charset="-122"/>
                  <a:ea typeface="新宋体" panose="02010609030101010101" pitchFamily="49" charset="-122"/>
                </a:rPr>
                <a:t>行政服务办事大厅</a:t>
              </a:r>
              <a:r>
                <a:rPr lang="zh-CN" altLang="en-US" sz="4400" b="1" dirty="0">
                  <a:solidFill>
                    <a:srgbClr val="902322"/>
                  </a:solidFill>
                  <a:latin typeface="新宋体" panose="02010609030101010101" pitchFamily="49" charset="-122"/>
                  <a:ea typeface="新宋体" panose="02010609030101010101" pitchFamily="49" charset="-122"/>
                </a:rPr>
                <a:t>文科横向项目业务操作指南</a:t>
              </a:r>
            </a:p>
          </p:txBody>
        </p:sp>
      </p:grpSp>
      <p:pic>
        <p:nvPicPr>
          <p:cNvPr id="15" name="图片 20" descr="微信图片_20201127142524"/>
          <p:cNvPicPr>
            <a:picLocks noChangeAspect="1"/>
          </p:cNvPicPr>
          <p:nvPr/>
        </p:nvPicPr>
        <p:blipFill>
          <a:blip r:embed="rId2">
            <a:lum bright="6000" contrast="6000"/>
          </a:blip>
          <a:srcRect b="48067"/>
          <a:stretch>
            <a:fillRect/>
          </a:stretch>
        </p:blipFill>
        <p:spPr>
          <a:xfrm>
            <a:off x="297135" y="4547482"/>
            <a:ext cx="11659093" cy="2109677"/>
          </a:xfrm>
          <a:prstGeom prst="rect">
            <a:avLst/>
          </a:prstGeom>
        </p:spPr>
      </p:pic>
      <p:sp>
        <p:nvSpPr>
          <p:cNvPr id="18" name="矩形 17">
            <a:extLst>
              <a:ext uri="{FF2B5EF4-FFF2-40B4-BE49-F238E27FC236}">
                <a16:creationId xmlns:a16="http://schemas.microsoft.com/office/drawing/2014/main" id="{61B86F49-CCE0-4E1A-8F78-9E6856803B19}"/>
              </a:ext>
            </a:extLst>
          </p:cNvPr>
          <p:cNvSpPr/>
          <p:nvPr/>
        </p:nvSpPr>
        <p:spPr>
          <a:xfrm>
            <a:off x="1100957" y="5587048"/>
            <a:ext cx="11659092" cy="6356223"/>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sp>
        <p:nvSpPr>
          <p:cNvPr id="17" name="矩形 10"/>
          <p:cNvSpPr/>
          <p:nvPr/>
        </p:nvSpPr>
        <p:spPr>
          <a:xfrm>
            <a:off x="297135" y="4547482"/>
            <a:ext cx="11667739" cy="2094491"/>
          </a:xfrm>
          <a:prstGeom prst="rect">
            <a:avLst/>
          </a:prstGeom>
          <a:solidFill>
            <a:srgbClr val="FAF3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8630FA6-A7F3-429B-A691-F74A9822B9D7}"/>
              </a:ext>
            </a:extLst>
          </p:cNvPr>
          <p:cNvSpPr txBox="1"/>
          <p:nvPr/>
        </p:nvSpPr>
        <p:spPr>
          <a:xfrm>
            <a:off x="4411444" y="3341911"/>
            <a:ext cx="3427960" cy="584775"/>
          </a:xfrm>
          <a:prstGeom prst="rect">
            <a:avLst/>
          </a:prstGeom>
          <a:noFill/>
          <a:scene3d>
            <a:camera prst="obliqueTopRight"/>
            <a:lightRig rig="threePt" dir="t"/>
          </a:scene3d>
        </p:spPr>
        <p:txBody>
          <a:bodyPr wrap="square" rtlCol="0">
            <a:spAutoFit/>
          </a:bodyPr>
          <a:lstStyle/>
          <a:p>
            <a:pPr lvl="0" algn="ctr">
              <a:spcBef>
                <a:spcPts val="1000"/>
              </a:spcBef>
            </a:pPr>
            <a:r>
              <a:rPr lang="zh-CN" altLang="en-US" sz="3200" b="1" dirty="0">
                <a:solidFill>
                  <a:srgbClr val="902322"/>
                </a:solidFill>
                <a:latin typeface="新宋体" panose="02010609030101010101" pitchFamily="49" charset="-122"/>
                <a:ea typeface="新宋体" panose="02010609030101010101" pitchFamily="49" charset="-122"/>
              </a:rPr>
              <a:t>科研管理部</a:t>
            </a:r>
          </a:p>
        </p:txBody>
      </p:sp>
      <p:pic>
        <p:nvPicPr>
          <p:cNvPr id="50" name="图片 4" descr="横向校标_画板 1"/>
          <p:cNvPicPr>
            <a:picLocks noChangeAspect="1"/>
          </p:cNvPicPr>
          <p:nvPr/>
        </p:nvPicPr>
        <p:blipFill>
          <a:blip r:embed="rId4"/>
          <a:srcRect l="23404" t="57280" r="60019" b="25884"/>
          <a:stretch>
            <a:fillRect/>
          </a:stretch>
        </p:blipFill>
        <p:spPr>
          <a:xfrm>
            <a:off x="314751" y="285750"/>
            <a:ext cx="1235593" cy="1255751"/>
          </a:xfrm>
          <a:prstGeom prst="ellipse">
            <a:avLst/>
          </a:prstGeom>
        </p:spPr>
      </p:pic>
    </p:spTree>
    <p:extLst>
      <p:ext uri="{BB962C8B-B14F-4D97-AF65-F5344CB8AC3E}">
        <p14:creationId xmlns:p14="http://schemas.microsoft.com/office/powerpoint/2010/main" val="382093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61B86F49-CCE0-4E1A-8F78-9E6856803B19}"/>
              </a:ext>
            </a:extLst>
          </p:cNvPr>
          <p:cNvSpPr/>
          <p:nvPr/>
        </p:nvSpPr>
        <p:spPr>
          <a:xfrm>
            <a:off x="20" y="-18086"/>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6" name="组合 5"/>
          <p:cNvGrpSpPr/>
          <p:nvPr/>
        </p:nvGrpSpPr>
        <p:grpSpPr>
          <a:xfrm>
            <a:off x="313047" y="221296"/>
            <a:ext cx="5980630" cy="750634"/>
            <a:chOff x="143340" y="296113"/>
            <a:chExt cx="5980630" cy="750634"/>
          </a:xfrm>
        </p:grpSpPr>
        <p:sp>
          <p:nvSpPr>
            <p:cNvPr id="9"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项目立项</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10" name="组合 9"/>
            <p:cNvGrpSpPr/>
            <p:nvPr/>
          </p:nvGrpSpPr>
          <p:grpSpPr>
            <a:xfrm>
              <a:off x="143340" y="296113"/>
              <a:ext cx="903407" cy="750634"/>
              <a:chOff x="143340" y="164638"/>
              <a:chExt cx="1015999" cy="825297"/>
            </a:xfrm>
          </p:grpSpPr>
          <p:pic>
            <p:nvPicPr>
              <p:cNvPr id="11"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2"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13" name="组合 12"/>
          <p:cNvGrpSpPr/>
          <p:nvPr/>
        </p:nvGrpSpPr>
        <p:grpSpPr>
          <a:xfrm>
            <a:off x="1773483" y="1563355"/>
            <a:ext cx="2765013" cy="4240682"/>
            <a:chOff x="1977765" y="1135337"/>
            <a:chExt cx="2765013" cy="4240682"/>
          </a:xfrm>
        </p:grpSpPr>
        <p:cxnSp>
          <p:nvCxnSpPr>
            <p:cNvPr id="14" name="直接连接符 13"/>
            <p:cNvCxnSpPr/>
            <p:nvPr/>
          </p:nvCxnSpPr>
          <p:spPr>
            <a:xfrm>
              <a:off x="2039531" y="1272133"/>
              <a:ext cx="3840" cy="410388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6"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
          <p:nvSpPr>
            <p:cNvPr id="17" name="文本框 16"/>
            <p:cNvSpPr txBox="1"/>
            <p:nvPr/>
          </p:nvSpPr>
          <p:spPr>
            <a:xfrm>
              <a:off x="2205066" y="2226329"/>
              <a:ext cx="2537712"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项目</a:t>
              </a:r>
              <a:r>
                <a:rPr lang="zh-CN" altLang="en-US" sz="2000" dirty="0" smtClean="0">
                  <a:latin typeface="微软雅黑" panose="020B0503020204020204" pitchFamily="34" charset="-122"/>
                  <a:ea typeface="微软雅黑" panose="020B0503020204020204" pitchFamily="34" charset="-122"/>
                </a:rPr>
                <a:t>审核</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“启动申请审核”</a:t>
              </a:r>
              <a:endParaRPr lang="en-US" altLang="zh-CN" sz="2000" dirty="0">
                <a:latin typeface="微软雅黑" panose="020B0503020204020204" pitchFamily="34" charset="-122"/>
                <a:ea typeface="微软雅黑" panose="020B0503020204020204" pitchFamily="34" charset="-122"/>
              </a:endParaRPr>
            </a:p>
            <a:p>
              <a:endParaRPr lang="zh-CN" altLang="en-US" sz="2000" dirty="0" smtClean="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229784" y="4254713"/>
              <a:ext cx="2421955" cy="826637"/>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点击“确定”</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审核完成</a:t>
              </a:r>
            </a:p>
          </p:txBody>
        </p:sp>
        <p:sp>
          <p:nvSpPr>
            <p:cNvPr id="22"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grpSp>
      <p:sp>
        <p:nvSpPr>
          <p:cNvPr id="31" name="菱形 30"/>
          <p:cNvSpPr/>
          <p:nvPr/>
        </p:nvSpPr>
        <p:spPr>
          <a:xfrm>
            <a:off x="905082" y="168144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32" name="菱形 31"/>
          <p:cNvSpPr/>
          <p:nvPr/>
        </p:nvSpPr>
        <p:spPr>
          <a:xfrm>
            <a:off x="912875" y="3575576"/>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02</a:t>
            </a:r>
            <a:endParaRPr lang="en-US" altLang="zh-CN" dirty="0">
              <a:solidFill>
                <a:schemeClr val="bg1"/>
              </a:solidFill>
              <a:cs typeface="+mn-ea"/>
              <a:sym typeface="+mn-lt"/>
            </a:endParaRPr>
          </a:p>
        </p:txBody>
      </p:sp>
      <p:sp>
        <p:nvSpPr>
          <p:cNvPr id="33" name="菱形 32"/>
          <p:cNvSpPr/>
          <p:nvPr/>
        </p:nvSpPr>
        <p:spPr>
          <a:xfrm>
            <a:off x="912875" y="4845358"/>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grpSp>
        <p:nvGrpSpPr>
          <p:cNvPr id="41" name="组合 40"/>
          <p:cNvGrpSpPr/>
          <p:nvPr/>
        </p:nvGrpSpPr>
        <p:grpSpPr>
          <a:xfrm>
            <a:off x="4929478" y="1607090"/>
            <a:ext cx="6433983" cy="3373355"/>
            <a:chOff x="4436858" y="1422067"/>
            <a:chExt cx="6433983" cy="3373355"/>
          </a:xfrm>
        </p:grpSpPr>
        <p:pic>
          <p:nvPicPr>
            <p:cNvPr id="2" name="图片 1"/>
            <p:cNvPicPr>
              <a:picLocks noChangeAspect="1"/>
            </p:cNvPicPr>
            <p:nvPr/>
          </p:nvPicPr>
          <p:blipFill rotWithShape="1">
            <a:blip r:embed="rId5"/>
            <a:srcRect r="22169" b="-281"/>
            <a:stretch/>
          </p:blipFill>
          <p:spPr>
            <a:xfrm>
              <a:off x="4436858" y="1422067"/>
              <a:ext cx="6433983" cy="3373355"/>
            </a:xfrm>
            <a:prstGeom prst="rect">
              <a:avLst/>
            </a:prstGeom>
            <a:ln>
              <a:solidFill>
                <a:srgbClr val="000000"/>
              </a:solidFill>
            </a:ln>
          </p:spPr>
        </p:pic>
        <p:grpSp>
          <p:nvGrpSpPr>
            <p:cNvPr id="40" name="组合 39"/>
            <p:cNvGrpSpPr/>
            <p:nvPr/>
          </p:nvGrpSpPr>
          <p:grpSpPr>
            <a:xfrm>
              <a:off x="6362197" y="2196986"/>
              <a:ext cx="1741884" cy="1099401"/>
              <a:chOff x="6362197" y="2196986"/>
              <a:chExt cx="1741884" cy="1099401"/>
            </a:xfrm>
          </p:grpSpPr>
          <p:pic>
            <p:nvPicPr>
              <p:cNvPr id="34" name="图片 3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354255" y="2204928"/>
                <a:ext cx="330621" cy="314737"/>
              </a:xfrm>
              <a:prstGeom prst="rect">
                <a:avLst/>
              </a:prstGeom>
              <a:ln>
                <a:noFill/>
              </a:ln>
            </p:spPr>
          </p:pic>
          <p:pic>
            <p:nvPicPr>
              <p:cNvPr id="35" name="图片 3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781402" y="2973708"/>
                <a:ext cx="330621" cy="314737"/>
              </a:xfrm>
              <a:prstGeom prst="rect">
                <a:avLst/>
              </a:prstGeom>
              <a:ln>
                <a:noFill/>
              </a:ln>
            </p:spPr>
          </p:pic>
          <p:pic>
            <p:nvPicPr>
              <p:cNvPr id="36" name="图片 3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354255" y="2913387"/>
                <a:ext cx="330621" cy="314737"/>
              </a:xfrm>
              <a:prstGeom prst="rect">
                <a:avLst/>
              </a:prstGeom>
              <a:ln>
                <a:noFill/>
              </a:ln>
            </p:spPr>
          </p:pic>
        </p:grpSp>
      </p:grpSp>
      <p:sp>
        <p:nvSpPr>
          <p:cNvPr id="42" name="文本框 41"/>
          <p:cNvSpPr txBox="1"/>
          <p:nvPr/>
        </p:nvSpPr>
        <p:spPr>
          <a:xfrm>
            <a:off x="2013171" y="3557934"/>
            <a:ext cx="2620903" cy="826637"/>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点击“审核”</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进入审核</a:t>
            </a:r>
            <a:r>
              <a:rPr lang="zh-CN" altLang="en-US" sz="2000" dirty="0">
                <a:latin typeface="微软雅黑" panose="020B0503020204020204" pitchFamily="34" charset="-122"/>
                <a:ea typeface="微软雅黑" panose="020B0503020204020204" pitchFamily="34" charset="-122"/>
              </a:rPr>
              <a:t>页面</a:t>
            </a:r>
          </a:p>
        </p:txBody>
      </p:sp>
      <p:sp>
        <p:nvSpPr>
          <p:cNvPr id="43" name="Freeform: Shape 109"/>
          <p:cNvSpPr/>
          <p:nvPr/>
        </p:nvSpPr>
        <p:spPr bwMode="auto">
          <a:xfrm>
            <a:off x="1727489" y="5698188"/>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sp>
        <p:nvSpPr>
          <p:cNvPr id="44" name="文本框 43"/>
          <p:cNvSpPr txBox="1"/>
          <p:nvPr/>
        </p:nvSpPr>
        <p:spPr>
          <a:xfrm>
            <a:off x="1999329" y="5626515"/>
            <a:ext cx="242195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项目立项</a:t>
            </a:r>
          </a:p>
        </p:txBody>
      </p:sp>
      <p:grpSp>
        <p:nvGrpSpPr>
          <p:cNvPr id="53" name="组合 52"/>
          <p:cNvGrpSpPr/>
          <p:nvPr/>
        </p:nvGrpSpPr>
        <p:grpSpPr>
          <a:xfrm>
            <a:off x="4747062" y="1977168"/>
            <a:ext cx="6798816" cy="2590946"/>
            <a:chOff x="4533931" y="1430450"/>
            <a:chExt cx="6798816" cy="2590946"/>
          </a:xfrm>
        </p:grpSpPr>
        <p:pic>
          <p:nvPicPr>
            <p:cNvPr id="50" name="图片 49"/>
            <p:cNvPicPr>
              <a:picLocks noChangeAspect="1"/>
            </p:cNvPicPr>
            <p:nvPr/>
          </p:nvPicPr>
          <p:blipFill>
            <a:blip r:embed="rId8"/>
            <a:stretch>
              <a:fillRect/>
            </a:stretch>
          </p:blipFill>
          <p:spPr>
            <a:xfrm>
              <a:off x="4533931" y="1430450"/>
              <a:ext cx="6798816" cy="2590946"/>
            </a:xfrm>
            <a:prstGeom prst="rect">
              <a:avLst/>
            </a:prstGeom>
            <a:ln>
              <a:solidFill>
                <a:srgbClr val="000000"/>
              </a:solidFill>
            </a:ln>
          </p:spPr>
        </p:pic>
        <p:pic>
          <p:nvPicPr>
            <p:cNvPr id="51" name="图片 5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4690129" y="2912684"/>
              <a:ext cx="330621" cy="314737"/>
            </a:xfrm>
            <a:prstGeom prst="rect">
              <a:avLst/>
            </a:prstGeom>
            <a:ln>
              <a:noFill/>
            </a:ln>
          </p:spPr>
        </p:pic>
        <p:pic>
          <p:nvPicPr>
            <p:cNvPr id="52" name="图片 5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9707566" y="1895240"/>
              <a:ext cx="330621" cy="314737"/>
            </a:xfrm>
            <a:prstGeom prst="rect">
              <a:avLst/>
            </a:prstGeom>
            <a:ln>
              <a:noFill/>
            </a:ln>
          </p:spPr>
        </p:pic>
      </p:grpSp>
      <p:grpSp>
        <p:nvGrpSpPr>
          <p:cNvPr id="47" name="组合 46"/>
          <p:cNvGrpSpPr/>
          <p:nvPr/>
        </p:nvGrpSpPr>
        <p:grpSpPr>
          <a:xfrm>
            <a:off x="5614413" y="1357045"/>
            <a:ext cx="5065417" cy="4446992"/>
            <a:chOff x="1378491" y="3211551"/>
            <a:chExt cx="5065417" cy="4446992"/>
          </a:xfrm>
        </p:grpSpPr>
        <p:pic>
          <p:nvPicPr>
            <p:cNvPr id="45" name="图片 44"/>
            <p:cNvPicPr>
              <a:picLocks noChangeAspect="1"/>
            </p:cNvPicPr>
            <p:nvPr/>
          </p:nvPicPr>
          <p:blipFill>
            <a:blip r:embed="rId9"/>
            <a:stretch>
              <a:fillRect/>
            </a:stretch>
          </p:blipFill>
          <p:spPr>
            <a:xfrm>
              <a:off x="1378491" y="3211551"/>
              <a:ext cx="5065417" cy="4446992"/>
            </a:xfrm>
            <a:prstGeom prst="rect">
              <a:avLst/>
            </a:prstGeom>
            <a:ln>
              <a:solidFill>
                <a:srgbClr val="000000"/>
              </a:solidFill>
            </a:ln>
          </p:spPr>
        </p:pic>
        <p:pic>
          <p:nvPicPr>
            <p:cNvPr id="46" name="图片 4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5467337" y="3706307"/>
              <a:ext cx="330621" cy="314737"/>
            </a:xfrm>
            <a:prstGeom prst="rect">
              <a:avLst/>
            </a:prstGeom>
            <a:ln>
              <a:noFill/>
            </a:ln>
          </p:spPr>
        </p:pic>
      </p:grpSp>
      <p:sp>
        <p:nvSpPr>
          <p:cNvPr id="91" name="Oval 9"/>
          <p:cNvSpPr>
            <a:spLocks noChangeArrowheads="1"/>
          </p:cNvSpPr>
          <p:nvPr/>
        </p:nvSpPr>
        <p:spPr bwMode="auto">
          <a:xfrm rot="5400000">
            <a:off x="1788147" y="1593480"/>
            <a:ext cx="108381" cy="124417"/>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3" name="Oval 9"/>
          <p:cNvSpPr>
            <a:spLocks noChangeArrowheads="1"/>
          </p:cNvSpPr>
          <p:nvPr/>
        </p:nvSpPr>
        <p:spPr bwMode="auto">
          <a:xfrm rot="5400000">
            <a:off x="1781058" y="2756609"/>
            <a:ext cx="108381" cy="124417"/>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6" name="Oval 9"/>
          <p:cNvSpPr>
            <a:spLocks noChangeArrowheads="1"/>
          </p:cNvSpPr>
          <p:nvPr/>
        </p:nvSpPr>
        <p:spPr bwMode="auto">
          <a:xfrm rot="5400000">
            <a:off x="1777658" y="3854764"/>
            <a:ext cx="108381" cy="124417"/>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7" name="Oval 9"/>
          <p:cNvSpPr>
            <a:spLocks noChangeArrowheads="1"/>
          </p:cNvSpPr>
          <p:nvPr/>
        </p:nvSpPr>
        <p:spPr bwMode="auto">
          <a:xfrm rot="5400000">
            <a:off x="1780243" y="4864046"/>
            <a:ext cx="108381" cy="124417"/>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pic>
        <p:nvPicPr>
          <p:cNvPr id="98" name="图片 4" descr="横向校标_画板 1"/>
          <p:cNvPicPr>
            <a:picLocks noChangeAspect="1"/>
          </p:cNvPicPr>
          <p:nvPr/>
        </p:nvPicPr>
        <p:blipFill>
          <a:blip r:embed="rId10"/>
          <a:srcRect l="23404" t="57280" r="60019" b="25884"/>
          <a:stretch>
            <a:fillRect/>
          </a:stretch>
        </p:blipFill>
        <p:spPr>
          <a:xfrm>
            <a:off x="11363498" y="6035555"/>
            <a:ext cx="678990" cy="690067"/>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61B86F49-CCE0-4E1A-8F78-9E6856803B19}"/>
              </a:ext>
            </a:extLst>
          </p:cNvPr>
          <p:cNvSpPr/>
          <p:nvPr/>
        </p:nvSpPr>
        <p:spPr>
          <a:xfrm>
            <a:off x="0" y="10"/>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项目立项</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9" name="文本框 8"/>
          <p:cNvSpPr txBox="1"/>
          <p:nvPr/>
        </p:nvSpPr>
        <p:spPr>
          <a:xfrm>
            <a:off x="1035774" y="2565734"/>
            <a:ext cx="5971855" cy="3226524"/>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zh-CN" dirty="0">
                <a:latin typeface="微软雅黑" panose="020B0503020204020204" pitchFamily="34" charset="-122"/>
                <a:ea typeface="微软雅黑" panose="020B0503020204020204" pitchFamily="34" charset="-122"/>
              </a:rPr>
              <a:t>项目名称是否纸质合同上的名称相一致</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zh-CN" dirty="0">
                <a:latin typeface="微软雅黑" panose="020B0503020204020204" pitchFamily="34" charset="-122"/>
                <a:ea typeface="微软雅黑" panose="020B0503020204020204" pitchFamily="34" charset="-122"/>
              </a:rPr>
              <a:t>项目属性</a:t>
            </a:r>
            <a:r>
              <a:rPr lang="zh-CN" altLang="en-US" dirty="0">
                <a:latin typeface="微软雅黑" panose="020B0503020204020204" pitchFamily="34" charset="-122"/>
                <a:ea typeface="微软雅黑" panose="020B0503020204020204" pitchFamily="34" charset="-122"/>
              </a:rPr>
              <a:t>是否</a:t>
            </a:r>
            <a:r>
              <a:rPr lang="zh-CN" altLang="en-US" dirty="0" smtClean="0">
                <a:latin typeface="微软雅黑" panose="020B0503020204020204" pitchFamily="34" charset="-122"/>
                <a:ea typeface="微软雅黑" panose="020B0503020204020204" pitchFamily="34" charset="-122"/>
              </a:rPr>
              <a:t>为“</a:t>
            </a:r>
            <a:r>
              <a:rPr lang="zh-CN" altLang="zh-CN" dirty="0" smtClean="0">
                <a:latin typeface="微软雅黑" panose="020B0503020204020204" pitchFamily="34" charset="-122"/>
                <a:ea typeface="微软雅黑" panose="020B0503020204020204" pitchFamily="34" charset="-122"/>
              </a:rPr>
              <a:t>横向</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zh-CN" dirty="0" smtClean="0">
                <a:latin typeface="微软雅黑" panose="020B0503020204020204" pitchFamily="34" charset="-122"/>
                <a:ea typeface="微软雅黑" panose="020B0503020204020204" pitchFamily="34" charset="-122"/>
              </a:rPr>
              <a:t>委托</a:t>
            </a:r>
            <a:r>
              <a:rPr lang="zh-CN" altLang="zh-CN" dirty="0">
                <a:latin typeface="微软雅黑" panose="020B0503020204020204" pitchFamily="34" charset="-122"/>
                <a:ea typeface="微软雅黑" panose="020B0503020204020204" pitchFamily="34" charset="-122"/>
              </a:rPr>
              <a:t>单位名称是否与其单位公章上的文字相一致</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zh-CN" dirty="0">
                <a:latin typeface="微软雅黑" panose="020B0503020204020204" pitchFamily="34" charset="-122"/>
                <a:ea typeface="微软雅黑" panose="020B0503020204020204" pitchFamily="34" charset="-122"/>
              </a:rPr>
              <a:t>项目类别</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前述三种项目类别</a:t>
            </a:r>
            <a:endParaRPr lang="en-US" altLang="zh-CN" dirty="0" smtClean="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zh-CN" dirty="0" smtClean="0">
                <a:latin typeface="微软雅黑" panose="020B0503020204020204" pitchFamily="34" charset="-122"/>
                <a:ea typeface="微软雅黑" panose="020B0503020204020204" pitchFamily="34" charset="-122"/>
              </a:rPr>
              <a:t>合同</a:t>
            </a:r>
            <a:r>
              <a:rPr lang="zh-CN" altLang="zh-CN" dirty="0">
                <a:latin typeface="微软雅黑" panose="020B0503020204020204" pitchFamily="34" charset="-122"/>
                <a:ea typeface="微软雅黑" panose="020B0503020204020204" pitchFamily="34" charset="-122"/>
              </a:rPr>
              <a:t>类型：技术咨询合同或技术服务合同</a:t>
            </a:r>
          </a:p>
          <a:p>
            <a:pPr marL="342900" indent="-342900">
              <a:lnSpc>
                <a:spcPct val="150000"/>
              </a:lnSpc>
              <a:spcBef>
                <a:spcPts val="1000"/>
              </a:spcBef>
              <a:buFont typeface="+mj-ea"/>
              <a:buAutoNum type="circleNumDbPlain"/>
            </a:pPr>
            <a:r>
              <a:rPr lang="zh-CN" altLang="zh-CN" dirty="0">
                <a:latin typeface="微软雅黑" panose="020B0503020204020204" pitchFamily="34" charset="-122"/>
                <a:ea typeface="微软雅黑" panose="020B0503020204020204" pitchFamily="34" charset="-122"/>
              </a:rPr>
              <a:t>上传的合同电子版是否为带有红章的原件扫描件</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6"/>
          <a:srcRect l="857" t="283" r="629" b="1985"/>
          <a:stretch/>
        </p:blipFill>
        <p:spPr>
          <a:xfrm>
            <a:off x="6586337" y="1662545"/>
            <a:ext cx="4817257" cy="4146196"/>
          </a:xfrm>
          <a:prstGeom prst="rect">
            <a:avLst/>
          </a:prstGeom>
          <a:solidFill>
            <a:srgbClr val="000000"/>
          </a:solidFill>
          <a:ln w="3175">
            <a:solidFill>
              <a:schemeClr val="tx1"/>
            </a:solidFill>
          </a:ln>
        </p:spPr>
      </p:pic>
      <p:grpSp>
        <p:nvGrpSpPr>
          <p:cNvPr id="11" name="千图PPT彼岸天：ID 8661124库_组合 1"/>
          <p:cNvGrpSpPr/>
          <p:nvPr>
            <p:custDataLst>
              <p:tags r:id="rId1"/>
            </p:custDataLst>
          </p:nvPr>
        </p:nvGrpSpPr>
        <p:grpSpPr>
          <a:xfrm>
            <a:off x="855090" y="1252629"/>
            <a:ext cx="4366977" cy="2333652"/>
            <a:chOff x="6588322" y="1359674"/>
            <a:chExt cx="4366977" cy="2333652"/>
          </a:xfrm>
        </p:grpSpPr>
        <p:sp>
          <p:nvSpPr>
            <p:cNvPr id="12" name="菱形 11"/>
            <p:cNvSpPr/>
            <p:nvPr/>
          </p:nvSpPr>
          <p:spPr>
            <a:xfrm>
              <a:off x="6588322" y="135967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13" name="文本框 243"/>
            <p:cNvSpPr txBox="1"/>
            <p:nvPr/>
          </p:nvSpPr>
          <p:spPr>
            <a:xfrm>
              <a:off x="6992725" y="2204877"/>
              <a:ext cx="3962574" cy="1488449"/>
            </a:xfrm>
            <a:prstGeom prst="rect">
              <a:avLst/>
            </a:prstGeom>
          </p:spPr>
          <p:txBody>
            <a:bodyPr vert="horz" wrap="square" lIns="360000" tIns="0" rIns="0" bIns="0" anchor="ctr" anchorCtr="0">
              <a:noAutofit/>
            </a:bodyPr>
            <a:lstStyle/>
            <a:p>
              <a:pPr>
                <a:lnSpc>
                  <a:spcPct val="150000"/>
                </a:lnSpc>
              </a:pPr>
              <a:endParaRPr lang="zh-CN" altLang="en-US" sz="900" dirty="0">
                <a:solidFill>
                  <a:schemeClr val="tx1">
                    <a:lumMod val="50000"/>
                    <a:lumOff val="50000"/>
                  </a:schemeClr>
                </a:solidFill>
                <a:cs typeface="+mn-ea"/>
                <a:sym typeface="+mn-lt"/>
              </a:endParaRPr>
            </a:p>
          </p:txBody>
        </p:sp>
      </p:grpSp>
      <p:sp>
        <p:nvSpPr>
          <p:cNvPr id="14" name="文本框 242"/>
          <p:cNvSpPr txBox="1"/>
          <p:nvPr/>
        </p:nvSpPr>
        <p:spPr>
          <a:xfrm>
            <a:off x="1216454" y="1558783"/>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1">
                    <a:lumMod val="100000"/>
                  </a:schemeClr>
                </a:solidFill>
                <a:latin typeface="微软雅黑" panose="020B0503020204020204" pitchFamily="34" charset="-122"/>
                <a:ea typeface="微软雅黑" panose="020B0503020204020204" pitchFamily="34" charset="-122"/>
                <a:cs typeface="+mn-ea"/>
                <a:sym typeface="+mn-lt"/>
              </a:rPr>
              <a:t>“基本信息”模块</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855090" y="2131809"/>
            <a:ext cx="4340932" cy="393826"/>
          </a:xfrm>
          <a:prstGeom prst="rect">
            <a:avLst/>
          </a:prstGeom>
        </p:spPr>
        <p:txBody>
          <a:bodyPr wrap="none">
            <a:spAutoFit/>
          </a:bodyPr>
          <a:lstStyle/>
          <a:p>
            <a:pPr indent="306070">
              <a:lnSpc>
                <a:spcPts val="2500"/>
              </a:lnSpc>
            </a:pPr>
            <a:r>
              <a:rPr lang="zh-CN" altLang="zh-CN" sz="2000" dirty="0">
                <a:latin typeface="微软雅黑" panose="020B0503020204020204" pitchFamily="34" charset="-122"/>
                <a:ea typeface="微软雅黑" panose="020B0503020204020204" pitchFamily="34" charset="-122"/>
              </a:rPr>
              <a:t>项目启动需交纸质合同后方能审核</a:t>
            </a:r>
          </a:p>
        </p:txBody>
      </p:sp>
      <p:pic>
        <p:nvPicPr>
          <p:cNvPr id="55"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190012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项目立项</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3"/>
          <p:cNvGrpSpPr/>
          <p:nvPr>
            <p:custDataLst>
              <p:tags r:id="rId1"/>
            </p:custDataLst>
          </p:nvPr>
        </p:nvGrpSpPr>
        <p:grpSpPr>
          <a:xfrm>
            <a:off x="855090" y="1193221"/>
            <a:ext cx="4366977" cy="624349"/>
            <a:chOff x="6588320" y="2238250"/>
            <a:chExt cx="4366977" cy="624349"/>
          </a:xfrm>
        </p:grpSpPr>
        <p:sp>
          <p:nvSpPr>
            <p:cNvPr id="10" name="菱形 9"/>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12" name="文本框 244"/>
            <p:cNvSpPr txBox="1"/>
            <p:nvPr/>
          </p:nvSpPr>
          <p:spPr>
            <a:xfrm>
              <a:off x="6992723" y="2428992"/>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“项目预算”模块</a:t>
              </a:r>
              <a:endPar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6" name="文本框 243"/>
          <p:cNvSpPr txBox="1"/>
          <p:nvPr/>
        </p:nvSpPr>
        <p:spPr>
          <a:xfrm>
            <a:off x="1864118" y="2290174"/>
            <a:ext cx="3962574" cy="1488449"/>
          </a:xfrm>
          <a:prstGeom prst="rect">
            <a:avLst/>
          </a:prstGeom>
        </p:spPr>
        <p:txBody>
          <a:bodyPr vert="horz" wrap="square" lIns="360000" tIns="0" rIns="0" bIns="0" anchor="ctr" anchorCtr="0">
            <a:noAutofit/>
          </a:bodyPr>
          <a:lstStyle/>
          <a:p>
            <a:pPr>
              <a:lnSpc>
                <a:spcPct val="150000"/>
              </a:lnSpc>
            </a:pPr>
            <a:endParaRPr lang="zh-CN" altLang="en-US" sz="900" dirty="0">
              <a:solidFill>
                <a:schemeClr val="tx1">
                  <a:lumMod val="50000"/>
                  <a:lumOff val="50000"/>
                </a:schemeClr>
              </a:solidFill>
              <a:cs typeface="+mn-ea"/>
              <a:sym typeface="+mn-lt"/>
            </a:endParaRPr>
          </a:p>
        </p:txBody>
      </p:sp>
      <p:sp>
        <p:nvSpPr>
          <p:cNvPr id="18" name="内容占位符 4"/>
          <p:cNvSpPr txBox="1">
            <a:spLocks noGrp="1"/>
          </p:cNvSpPr>
          <p:nvPr>
            <p:ph idx="1"/>
          </p:nvPr>
        </p:nvSpPr>
        <p:spPr>
          <a:xfrm>
            <a:off x="1435921" y="1718653"/>
            <a:ext cx="9715511" cy="2631490"/>
          </a:xfrm>
          <a:prstGeom prst="rect">
            <a:avLst/>
          </a:prstGeom>
          <a:noFill/>
        </p:spPr>
        <p:txBody>
          <a:bodyPr wrap="square" rtlCol="0">
            <a:spAutoFit/>
          </a:bodyPr>
          <a:lstStyle/>
          <a:p>
            <a:pPr marL="457200" indent="-457200">
              <a:lnSpc>
                <a:spcPct val="100000"/>
              </a:lnSpc>
              <a:buFont typeface="+mj-ea"/>
              <a:buAutoNum type="circleNumDbPlain"/>
            </a:pPr>
            <a:r>
              <a:rPr lang="zh-CN" altLang="zh-CN" sz="2000" dirty="0">
                <a:latin typeface="微软雅黑" panose="020B0503020204020204" pitchFamily="34" charset="-122"/>
                <a:ea typeface="微软雅黑" panose="020B0503020204020204" pitchFamily="34" charset="-122"/>
              </a:rPr>
              <a:t>经费卡类型选择</a:t>
            </a:r>
            <a:r>
              <a:rPr lang="en-US" altLang="zh-CN" sz="2000" dirty="0">
                <a:latin typeface="微软雅黑" panose="020B0503020204020204" pitchFamily="34" charset="-122"/>
                <a:ea typeface="微软雅黑" panose="020B0503020204020204" pitchFamily="34" charset="-122"/>
              </a:rPr>
              <a:t>T0</a:t>
            </a:r>
            <a:endParaRPr lang="zh-CN" altLang="zh-CN" sz="20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rPr>
              <a:t>有限制的</a:t>
            </a:r>
            <a:r>
              <a:rPr lang="zh-CN" altLang="zh-CN" sz="2000" dirty="0">
                <a:latin typeface="微软雅黑" panose="020B0503020204020204" pitchFamily="34" charset="-122"/>
                <a:ea typeface="微软雅黑" panose="020B0503020204020204" pitchFamily="34" charset="-122"/>
              </a:rPr>
              <a:t>预算科目要求如</a:t>
            </a:r>
            <a:r>
              <a:rPr lang="zh-CN" altLang="en-US" sz="2000" dirty="0">
                <a:latin typeface="微软雅黑" panose="020B0503020204020204" pitchFamily="34" charset="-122"/>
                <a:ea typeface="微软雅黑" panose="020B0503020204020204" pitchFamily="34" charset="-122"/>
              </a:rPr>
              <a:t>下表</a:t>
            </a:r>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除此外</a:t>
            </a:r>
            <a:r>
              <a:rPr lang="zh-CN" altLang="zh-CN" sz="2000" dirty="0">
                <a:latin typeface="微软雅黑" panose="020B0503020204020204" pitchFamily="34" charset="-122"/>
                <a:ea typeface="微软雅黑" panose="020B0503020204020204" pitchFamily="34" charset="-122"/>
              </a:rPr>
              <a:t>其他</a:t>
            </a:r>
            <a:r>
              <a:rPr lang="zh-CN" altLang="en-US" sz="2000" dirty="0">
                <a:latin typeface="微软雅黑" panose="020B0503020204020204" pitchFamily="34" charset="-122"/>
                <a:ea typeface="微软雅黑" panose="020B0503020204020204" pitchFamily="34" charset="-122"/>
              </a:rPr>
              <a:t>预算科目</a:t>
            </a:r>
            <a:r>
              <a:rPr lang="zh-CN" altLang="zh-CN" sz="2000" dirty="0">
                <a:latin typeface="微软雅黑" panose="020B0503020204020204" pitchFamily="34" charset="-122"/>
                <a:ea typeface="微软雅黑" panose="020B0503020204020204" pitchFamily="34" charset="-122"/>
              </a:rPr>
              <a:t>比例不受限制</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rPr>
              <a:t>“项目预算”模块中“劳务费”</a:t>
            </a:r>
            <a:r>
              <a:rPr lang="zh-CN" altLang="zh-CN" sz="2000" dirty="0">
                <a:latin typeface="微软雅黑" panose="020B0503020204020204" pitchFamily="34" charset="-122"/>
                <a:ea typeface="微软雅黑" panose="020B0503020204020204" pitchFamily="34" charset="-122"/>
              </a:rPr>
              <a:t>根据预算填写，系统默认</a:t>
            </a:r>
            <a:r>
              <a:rPr lang="zh-CN" altLang="en-US" sz="2000" dirty="0">
                <a:latin typeface="微软雅黑" panose="020B0503020204020204" pitchFamily="34" charset="-122"/>
                <a:ea typeface="微软雅黑" panose="020B0503020204020204" pitchFamily="34" charset="-122"/>
              </a:rPr>
              <a:t>比例为</a:t>
            </a:r>
            <a:r>
              <a:rPr lang="en-US" altLang="zh-CN" sz="2000" dirty="0">
                <a:latin typeface="微软雅黑" panose="020B0503020204020204" pitchFamily="34" charset="-122"/>
                <a:ea typeface="微软雅黑" panose="020B0503020204020204" pitchFamily="34" charset="-122"/>
              </a:rPr>
              <a:t>40%</a:t>
            </a:r>
            <a:r>
              <a:rPr lang="zh-CN" altLang="en-US" sz="2000" dirty="0">
                <a:latin typeface="微软雅黑" panose="020B0503020204020204" pitchFamily="34" charset="-122"/>
                <a:ea typeface="微软雅黑" panose="020B0503020204020204" pitchFamily="34" charset="-122"/>
              </a:rPr>
              <a:t>；注意区别“劳务费”与“劳务补助”</a:t>
            </a:r>
            <a:endParaRPr lang="zh-CN" altLang="zh-CN" sz="20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rPr>
              <a:t>“项目预算”模块</a:t>
            </a:r>
            <a:r>
              <a:rPr lang="zh-CN" altLang="zh-CN" sz="2000" dirty="0">
                <a:latin typeface="微软雅黑" panose="020B0503020204020204" pitchFamily="34" charset="-122"/>
                <a:ea typeface="微软雅黑" panose="020B0503020204020204" pitchFamily="34" charset="-122"/>
              </a:rPr>
              <a:t>中其他</a:t>
            </a:r>
            <a:r>
              <a:rPr lang="zh-CN" altLang="en-US" sz="2000" dirty="0">
                <a:latin typeface="微软雅黑" panose="020B0503020204020204" pitchFamily="34" charset="-122"/>
                <a:ea typeface="微软雅黑" panose="020B0503020204020204" pitchFamily="34" charset="-122"/>
              </a:rPr>
              <a:t>预算科目</a:t>
            </a:r>
            <a:r>
              <a:rPr lang="zh-CN" altLang="zh-CN" sz="2000" dirty="0">
                <a:latin typeface="微软雅黑" panose="020B0503020204020204" pitchFamily="34" charset="-122"/>
                <a:ea typeface="微软雅黑" panose="020B0503020204020204" pitchFamily="34" charset="-122"/>
              </a:rPr>
              <a:t>内容均由项目负责人</a:t>
            </a:r>
            <a:r>
              <a:rPr lang="zh-CN" altLang="en-US" sz="2000" dirty="0">
                <a:latin typeface="微软雅黑" panose="020B0503020204020204" pitchFamily="34" charset="-122"/>
                <a:ea typeface="微软雅黑" panose="020B0503020204020204" pitchFamily="34" charset="-122"/>
              </a:rPr>
              <a:t>依实际情况按需列支</a:t>
            </a:r>
            <a:endParaRPr lang="zh-CN" altLang="zh-CN" sz="2000" dirty="0">
              <a:latin typeface="微软雅黑" panose="020B0503020204020204" pitchFamily="34" charset="-122"/>
              <a:ea typeface="微软雅黑" panose="020B0503020204020204" pitchFamily="34" charset="-122"/>
            </a:endParaRPr>
          </a:p>
        </p:txBody>
      </p:sp>
      <p:graphicFrame>
        <p:nvGraphicFramePr>
          <p:cNvPr id="20" name="表格 19"/>
          <p:cNvGraphicFramePr>
            <a:graphicFrameLocks noGrp="1"/>
          </p:cNvGraphicFramePr>
          <p:nvPr>
            <p:extLst>
              <p:ext uri="{D42A27DB-BD31-4B8C-83A1-F6EECF244321}">
                <p14:modId xmlns:p14="http://schemas.microsoft.com/office/powerpoint/2010/main" val="3772259440"/>
              </p:ext>
            </p:extLst>
          </p:nvPr>
        </p:nvGraphicFramePr>
        <p:xfrm>
          <a:off x="1714189" y="4505133"/>
          <a:ext cx="8763622" cy="1960005"/>
        </p:xfrm>
        <a:graphic>
          <a:graphicData uri="http://schemas.openxmlformats.org/drawingml/2006/table">
            <a:tbl>
              <a:tblPr firstRow="1" firstCol="1" bandRow="1">
                <a:tableStyleId>{5C22544A-7EE6-4342-B048-85BDC9FD1C3A}</a:tableStyleId>
              </a:tblPr>
              <a:tblGrid>
                <a:gridCol w="1843584">
                  <a:extLst>
                    <a:ext uri="{9D8B030D-6E8A-4147-A177-3AD203B41FA5}">
                      <a16:colId xmlns:a16="http://schemas.microsoft.com/office/drawing/2014/main" val="3483378645"/>
                    </a:ext>
                  </a:extLst>
                </a:gridCol>
                <a:gridCol w="2493617">
                  <a:extLst>
                    <a:ext uri="{9D8B030D-6E8A-4147-A177-3AD203B41FA5}">
                      <a16:colId xmlns:a16="http://schemas.microsoft.com/office/drawing/2014/main" val="2745149436"/>
                    </a:ext>
                  </a:extLst>
                </a:gridCol>
                <a:gridCol w="4426421">
                  <a:extLst>
                    <a:ext uri="{9D8B030D-6E8A-4147-A177-3AD203B41FA5}">
                      <a16:colId xmlns:a16="http://schemas.microsoft.com/office/drawing/2014/main" val="89690541"/>
                    </a:ext>
                  </a:extLst>
                </a:gridCol>
              </a:tblGrid>
              <a:tr h="181820">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项目类别</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ctr">
                        <a:spcAft>
                          <a:spcPts val="0"/>
                        </a:spcAft>
                      </a:pPr>
                      <a:r>
                        <a:rPr lang="zh-CN" sz="1200" kern="1200">
                          <a:latin typeface="仿宋_GB2312" panose="02010609030101010101" pitchFamily="49" charset="-122"/>
                          <a:ea typeface="仿宋_GB2312" panose="02010609030101010101" pitchFamily="49" charset="-122"/>
                        </a:rPr>
                        <a:t>预算科目</a:t>
                      </a:r>
                      <a:endParaRPr lang="zh-CN" sz="1200" kern="120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比例限制</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2902439483"/>
                  </a:ext>
                </a:extLst>
              </a:tr>
              <a:tr h="191345">
                <a:tc rowSpan="6">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企事业单位、政府部门委托项目（</a:t>
                      </a:r>
                      <a:r>
                        <a:rPr lang="en-US" sz="1200" kern="1200" dirty="0">
                          <a:latin typeface="仿宋_GB2312" panose="02010609030101010101" pitchFamily="49" charset="-122"/>
                          <a:ea typeface="仿宋_GB2312" panose="02010609030101010101" pitchFamily="49" charset="-122"/>
                        </a:rPr>
                        <a:t>T0</a:t>
                      </a:r>
                      <a:r>
                        <a:rPr lang="zh-CN" sz="1200" kern="1200" dirty="0">
                          <a:latin typeface="仿宋_GB2312" panose="02010609030101010101" pitchFamily="49" charset="-122"/>
                          <a:ea typeface="仿宋_GB2312" panose="02010609030101010101" pitchFamily="49" charset="-122"/>
                        </a:rPr>
                        <a:t>）</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solidFill>
                      <a:srgbClr val="A5300F"/>
                    </a:solidFill>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管理费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ctr">
                        <a:spcAft>
                          <a:spcPts val="0"/>
                        </a:spcAft>
                      </a:pPr>
                      <a:r>
                        <a:rPr lang="en-US" sz="1200" kern="1200" dirty="0">
                          <a:latin typeface="仿宋_GB2312" panose="02010609030101010101" pitchFamily="49" charset="-122"/>
                          <a:ea typeface="仿宋_GB2312" panose="02010609030101010101" pitchFamily="49" charset="-122"/>
                        </a:rPr>
                        <a:t>8%</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1003766557"/>
                  </a:ext>
                </a:extLst>
              </a:tr>
              <a:tr h="246367">
                <a:tc vMerge="1">
                  <a:txBody>
                    <a:bodyPr/>
                    <a:lstStyle/>
                    <a:p>
                      <a:endParaRPr lang="zh-CN" altLang="en-US"/>
                    </a:p>
                  </a:txBody>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学部</a:t>
                      </a:r>
                      <a:r>
                        <a:rPr lang="en-US" sz="1200" kern="1200" dirty="0">
                          <a:latin typeface="仿宋_GB2312" panose="02010609030101010101" pitchFamily="49" charset="-122"/>
                          <a:ea typeface="仿宋_GB2312" panose="02010609030101010101" pitchFamily="49" charset="-122"/>
                        </a:rPr>
                        <a:t>/</a:t>
                      </a:r>
                      <a:r>
                        <a:rPr lang="zh-CN" sz="1200" kern="1200" dirty="0">
                          <a:latin typeface="仿宋_GB2312" panose="02010609030101010101" pitchFamily="49" charset="-122"/>
                          <a:ea typeface="仿宋_GB2312" panose="02010609030101010101" pitchFamily="49" charset="-122"/>
                        </a:rPr>
                        <a:t>学院（系）</a:t>
                      </a:r>
                      <a:r>
                        <a:rPr lang="en-US" sz="1200" kern="1200" dirty="0">
                          <a:latin typeface="仿宋_GB2312" panose="02010609030101010101" pitchFamily="49" charset="-122"/>
                          <a:ea typeface="仿宋_GB2312" panose="02010609030101010101" pitchFamily="49" charset="-122"/>
                        </a:rPr>
                        <a:t>/</a:t>
                      </a:r>
                      <a:r>
                        <a:rPr lang="zh-CN" sz="1200" kern="1200" dirty="0">
                          <a:latin typeface="仿宋_GB2312" panose="02010609030101010101" pitchFamily="49" charset="-122"/>
                          <a:ea typeface="仿宋_GB2312" panose="02010609030101010101" pitchFamily="49" charset="-122"/>
                        </a:rPr>
                        <a:t>所科研成本</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ctr">
                        <a:spcAft>
                          <a:spcPts val="0"/>
                        </a:spcAft>
                      </a:pPr>
                      <a:r>
                        <a:rPr lang="en-US" sz="1200" kern="1200" dirty="0">
                          <a:latin typeface="仿宋_GB2312" panose="02010609030101010101" pitchFamily="49" charset="-122"/>
                          <a:ea typeface="仿宋_GB2312" panose="02010609030101010101" pitchFamily="49" charset="-122"/>
                        </a:rPr>
                        <a:t>2%</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421117821"/>
                  </a:ext>
                </a:extLst>
              </a:tr>
              <a:tr h="574034">
                <a:tc vMerge="1">
                  <a:txBody>
                    <a:bodyPr/>
                    <a:lstStyle/>
                    <a:p>
                      <a:endParaRPr lang="zh-CN" altLang="en-US"/>
                    </a:p>
                  </a:txBody>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业务招待费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just">
                        <a:spcAft>
                          <a:spcPts val="0"/>
                        </a:spcAft>
                      </a:pPr>
                      <a:r>
                        <a:rPr lang="zh-CN" altLang="zh-CN" sz="1200" kern="1200" dirty="0" smtClean="0">
                          <a:latin typeface="仿宋_GB2312" panose="02010609030101010101" pitchFamily="49" charset="-122"/>
                          <a:ea typeface="仿宋_GB2312" panose="02010609030101010101" pitchFamily="49" charset="-122"/>
                        </a:rPr>
                        <a:t>根据</a:t>
                      </a:r>
                      <a:r>
                        <a:rPr lang="en-US" altLang="zh-CN" sz="1200" kern="1200" dirty="0" smtClean="0">
                          <a:latin typeface="仿宋_GB2312" panose="02010609030101010101" pitchFamily="49" charset="-122"/>
                          <a:ea typeface="仿宋_GB2312" panose="02010609030101010101" pitchFamily="49" charset="-122"/>
                        </a:rPr>
                        <a:t>2016</a:t>
                      </a:r>
                      <a:r>
                        <a:rPr lang="zh-CN" altLang="zh-CN" sz="1200" kern="1200" dirty="0" smtClean="0">
                          <a:latin typeface="仿宋_GB2312" panose="02010609030101010101" pitchFamily="49" charset="-122"/>
                          <a:ea typeface="仿宋_GB2312" panose="02010609030101010101" pitchFamily="49" charset="-122"/>
                        </a:rPr>
                        <a:t>年</a:t>
                      </a:r>
                      <a:r>
                        <a:rPr lang="en-US" altLang="zh-CN" sz="1200" kern="1200" dirty="0" smtClean="0">
                          <a:latin typeface="仿宋_GB2312" panose="02010609030101010101" pitchFamily="49" charset="-122"/>
                          <a:ea typeface="仿宋_GB2312" panose="02010609030101010101" pitchFamily="49" charset="-122"/>
                        </a:rPr>
                        <a:t>8</a:t>
                      </a:r>
                      <a:r>
                        <a:rPr lang="zh-CN" altLang="zh-CN" sz="1200" kern="1200" dirty="0" smtClean="0">
                          <a:latin typeface="仿宋_GB2312" panose="02010609030101010101" pitchFamily="49" charset="-122"/>
                          <a:ea typeface="仿宋_GB2312" panose="02010609030101010101" pitchFamily="49" charset="-122"/>
                        </a:rPr>
                        <a:t>号</a:t>
                      </a:r>
                      <a:r>
                        <a:rPr lang="zh-CN" altLang="en-US" sz="1200" kern="1200" dirty="0" smtClean="0">
                          <a:latin typeface="仿宋_GB2312" panose="02010609030101010101" pitchFamily="49" charset="-122"/>
                          <a:ea typeface="仿宋_GB2312" panose="02010609030101010101" pitchFamily="49" charset="-122"/>
                        </a:rPr>
                        <a:t>文</a:t>
                      </a:r>
                      <a:r>
                        <a:rPr lang="en-US" altLang="zh-CN" sz="1200" kern="1200" baseline="30000" dirty="0" smtClean="0">
                          <a:latin typeface="仿宋_GB2312" panose="02010609030101010101" pitchFamily="49" charset="-122"/>
                          <a:ea typeface="仿宋_GB2312" panose="02010609030101010101" pitchFamily="49" charset="-122"/>
                        </a:rPr>
                        <a:t>1</a:t>
                      </a:r>
                      <a:r>
                        <a:rPr lang="zh-CN" altLang="en-US" sz="1200" kern="1200" dirty="0" smtClean="0">
                          <a:latin typeface="仿宋_GB2312" panose="02010609030101010101" pitchFamily="49" charset="-122"/>
                          <a:ea typeface="仿宋_GB2312" panose="02010609030101010101" pitchFamily="49" charset="-122"/>
                        </a:rPr>
                        <a:t>，</a:t>
                      </a:r>
                      <a:r>
                        <a:rPr lang="zh-CN" sz="1200" kern="1200" dirty="0" smtClean="0">
                          <a:latin typeface="仿宋_GB2312" panose="02010609030101010101" pitchFamily="49" charset="-122"/>
                          <a:ea typeface="仿宋_GB2312" panose="02010609030101010101" pitchFamily="49" charset="-122"/>
                        </a:rPr>
                        <a:t>企业</a:t>
                      </a:r>
                      <a:r>
                        <a:rPr lang="zh-CN" sz="1200" kern="1200" dirty="0">
                          <a:latin typeface="仿宋_GB2312" panose="02010609030101010101" pitchFamily="49" charset="-122"/>
                          <a:ea typeface="仿宋_GB2312" panose="02010609030101010101" pitchFamily="49" charset="-122"/>
                        </a:rPr>
                        <a:t>、事业单位不高于项目经费的</a:t>
                      </a:r>
                      <a:r>
                        <a:rPr lang="en-US" sz="1200" kern="1200" dirty="0">
                          <a:latin typeface="仿宋_GB2312" panose="02010609030101010101" pitchFamily="49" charset="-122"/>
                          <a:ea typeface="仿宋_GB2312" panose="02010609030101010101" pitchFamily="49" charset="-122"/>
                        </a:rPr>
                        <a:t>30%</a:t>
                      </a:r>
                      <a:r>
                        <a:rPr lang="zh-CN" sz="1200" kern="1200" dirty="0" smtClean="0">
                          <a:latin typeface="仿宋_GB2312" panose="02010609030101010101" pitchFamily="49" charset="-122"/>
                          <a:ea typeface="仿宋_GB2312" panose="02010609030101010101" pitchFamily="49" charset="-122"/>
                        </a:rPr>
                        <a:t>；政府</a:t>
                      </a:r>
                      <a:r>
                        <a:rPr lang="zh-CN" sz="1200" kern="1200" dirty="0">
                          <a:latin typeface="仿宋_GB2312" panose="02010609030101010101" pitchFamily="49" charset="-122"/>
                          <a:ea typeface="仿宋_GB2312" panose="02010609030101010101" pitchFamily="49" charset="-122"/>
                        </a:rPr>
                        <a:t>部门不高于项目经费的</a:t>
                      </a:r>
                      <a:r>
                        <a:rPr lang="en-US" sz="1200" kern="1200" dirty="0">
                          <a:latin typeface="仿宋_GB2312" panose="02010609030101010101" pitchFamily="49" charset="-122"/>
                          <a:ea typeface="仿宋_GB2312" panose="02010609030101010101" pitchFamily="49" charset="-122"/>
                        </a:rPr>
                        <a:t>20</a:t>
                      </a:r>
                      <a:r>
                        <a:rPr lang="en-US" sz="1200" kern="1200" dirty="0" smtClean="0">
                          <a:latin typeface="仿宋_GB2312" panose="02010609030101010101" pitchFamily="49" charset="-122"/>
                          <a:ea typeface="仿宋_GB2312" panose="02010609030101010101" pitchFamily="49" charset="-122"/>
                        </a:rPr>
                        <a:t>%</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3383568093"/>
                  </a:ext>
                </a:extLst>
              </a:tr>
              <a:tr h="382689">
                <a:tc vMerge="1">
                  <a:txBody>
                    <a:bodyPr/>
                    <a:lstStyle/>
                    <a:p>
                      <a:endParaRPr lang="zh-CN" altLang="en-US"/>
                    </a:p>
                  </a:txBody>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劳务费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just">
                        <a:spcAft>
                          <a:spcPts val="0"/>
                        </a:spcAft>
                      </a:pPr>
                      <a:r>
                        <a:rPr lang="zh-CN" sz="1200" kern="1200" dirty="0">
                          <a:latin typeface="仿宋_GB2312" panose="02010609030101010101" pitchFamily="49" charset="-122"/>
                          <a:ea typeface="仿宋_GB2312" panose="02010609030101010101" pitchFamily="49" charset="-122"/>
                        </a:rPr>
                        <a:t>根据</a:t>
                      </a:r>
                      <a:r>
                        <a:rPr lang="en-US" sz="1200" kern="1200" dirty="0">
                          <a:latin typeface="仿宋_GB2312" panose="02010609030101010101" pitchFamily="49" charset="-122"/>
                          <a:ea typeface="仿宋_GB2312" panose="02010609030101010101" pitchFamily="49" charset="-122"/>
                        </a:rPr>
                        <a:t>2020</a:t>
                      </a:r>
                      <a:r>
                        <a:rPr lang="zh-CN" sz="1200" kern="1200" dirty="0">
                          <a:latin typeface="仿宋_GB2312" panose="02010609030101010101" pitchFamily="49" charset="-122"/>
                          <a:ea typeface="仿宋_GB2312" panose="02010609030101010101" pitchFamily="49" charset="-122"/>
                        </a:rPr>
                        <a:t>年</a:t>
                      </a:r>
                      <a:r>
                        <a:rPr lang="en-US" sz="1200" kern="1200" dirty="0">
                          <a:latin typeface="仿宋_GB2312" panose="02010609030101010101" pitchFamily="49" charset="-122"/>
                          <a:ea typeface="仿宋_GB2312" panose="02010609030101010101" pitchFamily="49" charset="-122"/>
                        </a:rPr>
                        <a:t>9</a:t>
                      </a:r>
                      <a:r>
                        <a:rPr lang="zh-CN" sz="1200" kern="1200" dirty="0">
                          <a:latin typeface="仿宋_GB2312" panose="02010609030101010101" pitchFamily="49" charset="-122"/>
                          <a:ea typeface="仿宋_GB2312" panose="02010609030101010101" pitchFamily="49" charset="-122"/>
                        </a:rPr>
                        <a:t>号</a:t>
                      </a:r>
                      <a:r>
                        <a:rPr lang="zh-CN" sz="1200" kern="1200" dirty="0" smtClean="0">
                          <a:latin typeface="仿宋_GB2312" panose="02010609030101010101" pitchFamily="49" charset="-122"/>
                          <a:ea typeface="仿宋_GB2312" panose="02010609030101010101" pitchFamily="49" charset="-122"/>
                        </a:rPr>
                        <a:t>文</a:t>
                      </a:r>
                      <a:r>
                        <a:rPr lang="en-US" altLang="zh-CN" sz="1200" kern="1200" baseline="30000" dirty="0" smtClean="0">
                          <a:latin typeface="仿宋_GB2312" panose="02010609030101010101" pitchFamily="49" charset="-122"/>
                          <a:ea typeface="仿宋_GB2312" panose="02010609030101010101" pitchFamily="49" charset="-122"/>
                        </a:rPr>
                        <a:t>3</a:t>
                      </a:r>
                      <a:r>
                        <a:rPr lang="zh-CN" altLang="en-US" sz="1200" kern="1200" dirty="0" smtClean="0">
                          <a:latin typeface="仿宋_GB2312" panose="02010609030101010101" pitchFamily="49" charset="-122"/>
                          <a:ea typeface="仿宋_GB2312" panose="02010609030101010101" pitchFamily="49" charset="-122"/>
                        </a:rPr>
                        <a:t>，</a:t>
                      </a:r>
                      <a:r>
                        <a:rPr lang="zh-CN" sz="1200" kern="1200" dirty="0" smtClean="0">
                          <a:latin typeface="仿宋_GB2312" panose="02010609030101010101" pitchFamily="49" charset="-122"/>
                          <a:ea typeface="仿宋_GB2312" panose="02010609030101010101" pitchFamily="49" charset="-122"/>
                        </a:rPr>
                        <a:t>劳务</a:t>
                      </a:r>
                      <a:r>
                        <a:rPr lang="zh-CN" sz="1200" kern="1200" dirty="0">
                          <a:latin typeface="仿宋_GB2312" panose="02010609030101010101" pitchFamily="49" charset="-122"/>
                          <a:ea typeface="仿宋_GB2312" panose="02010609030101010101" pitchFamily="49" charset="-122"/>
                        </a:rPr>
                        <a:t>补助</a:t>
                      </a:r>
                      <a:r>
                        <a:rPr lang="zh-CN" sz="1200" kern="1200" dirty="0" smtClean="0">
                          <a:latin typeface="仿宋_GB2312" panose="02010609030101010101" pitchFamily="49" charset="-122"/>
                          <a:ea typeface="仿宋_GB2312" panose="02010609030101010101" pitchFamily="49" charset="-122"/>
                        </a:rPr>
                        <a:t>按</a:t>
                      </a:r>
                      <a:r>
                        <a:rPr lang="zh-CN" altLang="en-US" sz="1200" kern="1200" dirty="0" smtClean="0">
                          <a:latin typeface="仿宋_GB2312" panose="02010609030101010101" pitchFamily="49" charset="-122"/>
                          <a:ea typeface="仿宋_GB2312" panose="02010609030101010101" pitchFamily="49" charset="-122"/>
                        </a:rPr>
                        <a:t>实</a:t>
                      </a:r>
                      <a:r>
                        <a:rPr lang="zh-CN" sz="1200" kern="1200" dirty="0" smtClean="0">
                          <a:latin typeface="仿宋_GB2312" panose="02010609030101010101" pitchFamily="49" charset="-122"/>
                          <a:ea typeface="仿宋_GB2312" panose="02010609030101010101" pitchFamily="49" charset="-122"/>
                        </a:rPr>
                        <a:t>列支</a:t>
                      </a:r>
                      <a:endParaRPr lang="zh-CN" sz="1200" kern="1200" dirty="0">
                        <a:solidFill>
                          <a:srgbClr val="FF0000"/>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3366247427"/>
                  </a:ext>
                </a:extLst>
              </a:tr>
              <a:tr h="191345">
                <a:tc vMerge="1">
                  <a:txBody>
                    <a:bodyPr/>
                    <a:lstStyle/>
                    <a:p>
                      <a:endParaRPr lang="zh-CN" altLang="en-US"/>
                    </a:p>
                  </a:txBody>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外协费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just">
                        <a:spcAft>
                          <a:spcPts val="0"/>
                        </a:spcAft>
                      </a:pPr>
                      <a:r>
                        <a:rPr lang="zh-CN" altLang="en-US" sz="1200" kern="1200" dirty="0" smtClean="0">
                          <a:latin typeface="仿宋_GB2312" panose="02010609030101010101" pitchFamily="49" charset="-122"/>
                          <a:ea typeface="仿宋_GB2312" panose="02010609030101010101" pitchFamily="49" charset="-122"/>
                        </a:rPr>
                        <a:t>根据</a:t>
                      </a:r>
                      <a:r>
                        <a:rPr lang="en-US" altLang="zh-CN" sz="1200" kern="1200" dirty="0" smtClean="0">
                          <a:latin typeface="仿宋_GB2312" panose="02010609030101010101" pitchFamily="49" charset="-122"/>
                          <a:ea typeface="仿宋_GB2312" panose="02010609030101010101" pitchFamily="49" charset="-122"/>
                        </a:rPr>
                        <a:t>2013</a:t>
                      </a:r>
                      <a:r>
                        <a:rPr lang="zh-CN" altLang="en-US" sz="1200" kern="1200" dirty="0" smtClean="0">
                          <a:latin typeface="仿宋_GB2312" panose="02010609030101010101" pitchFamily="49" charset="-122"/>
                          <a:ea typeface="仿宋_GB2312" panose="02010609030101010101" pitchFamily="49" charset="-122"/>
                        </a:rPr>
                        <a:t>年</a:t>
                      </a:r>
                      <a:r>
                        <a:rPr lang="en-US" altLang="zh-CN" sz="1200" kern="1200" dirty="0" smtClean="0">
                          <a:latin typeface="仿宋_GB2312" panose="02010609030101010101" pitchFamily="49" charset="-122"/>
                          <a:ea typeface="仿宋_GB2312" panose="02010609030101010101" pitchFamily="49" charset="-122"/>
                        </a:rPr>
                        <a:t>4</a:t>
                      </a:r>
                      <a:r>
                        <a:rPr lang="zh-CN" altLang="en-US" sz="1200" kern="1200" dirty="0" smtClean="0">
                          <a:latin typeface="仿宋_GB2312" panose="02010609030101010101" pitchFamily="49" charset="-122"/>
                          <a:ea typeface="仿宋_GB2312" panose="02010609030101010101" pitchFamily="49" charset="-122"/>
                        </a:rPr>
                        <a:t>号文</a:t>
                      </a:r>
                      <a:r>
                        <a:rPr lang="en-US" altLang="zh-CN" sz="1200" kern="1200" baseline="30000" dirty="0" smtClean="0">
                          <a:latin typeface="仿宋_GB2312" panose="02010609030101010101" pitchFamily="49" charset="-122"/>
                          <a:ea typeface="仿宋_GB2312" panose="02010609030101010101" pitchFamily="49" charset="-122"/>
                        </a:rPr>
                        <a:t>2</a:t>
                      </a:r>
                      <a:r>
                        <a:rPr lang="zh-CN" altLang="en-US" sz="1200" kern="1200" dirty="0" smtClean="0">
                          <a:latin typeface="仿宋_GB2312" panose="02010609030101010101" pitchFamily="49" charset="-122"/>
                          <a:ea typeface="仿宋_GB2312" panose="02010609030101010101" pitchFamily="49" charset="-122"/>
                        </a:rPr>
                        <a:t>，</a:t>
                      </a:r>
                      <a:r>
                        <a:rPr lang="zh-CN" sz="1200" kern="1200" dirty="0" smtClean="0">
                          <a:latin typeface="仿宋_GB2312" panose="02010609030101010101" pitchFamily="49" charset="-122"/>
                          <a:ea typeface="仿宋_GB2312" panose="02010609030101010101" pitchFamily="49" charset="-122"/>
                        </a:rPr>
                        <a:t>不能超过项目总经费的</a:t>
                      </a:r>
                      <a:r>
                        <a:rPr lang="en-US" sz="1200" kern="1200" dirty="0" smtClean="0">
                          <a:latin typeface="仿宋_GB2312" panose="02010609030101010101" pitchFamily="49" charset="-122"/>
                          <a:ea typeface="仿宋_GB2312" panose="02010609030101010101" pitchFamily="49" charset="-122"/>
                        </a:rPr>
                        <a:t>40%</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3444570296"/>
                  </a:ext>
                </a:extLst>
              </a:tr>
              <a:tr h="191345">
                <a:tc vMerge="1">
                  <a:txBody>
                    <a:bodyPr/>
                    <a:lstStyle/>
                    <a:p>
                      <a:endParaRPr lang="zh-CN" altLang="en-US"/>
                    </a:p>
                  </a:txBody>
                  <a:tcPr/>
                </a:tc>
                <a:tc>
                  <a:txBody>
                    <a:bodyPr/>
                    <a:lstStyle/>
                    <a:p>
                      <a:pPr algn="ctr">
                        <a:spcAft>
                          <a:spcPts val="0"/>
                        </a:spcAft>
                      </a:pPr>
                      <a:r>
                        <a:rPr lang="zh-CN" sz="1200" kern="1200" dirty="0">
                          <a:latin typeface="仿宋_GB2312" panose="02010609030101010101" pitchFamily="49" charset="-122"/>
                          <a:ea typeface="仿宋_GB2312" panose="02010609030101010101" pitchFamily="49" charset="-122"/>
                        </a:rPr>
                        <a:t>水电费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tc>
                  <a:txBody>
                    <a:bodyPr/>
                    <a:lstStyle/>
                    <a:p>
                      <a:pPr algn="just">
                        <a:spcAft>
                          <a:spcPts val="0"/>
                        </a:spcAft>
                      </a:pPr>
                      <a:r>
                        <a:rPr lang="zh-CN" altLang="zh-CN" sz="1200" kern="1200" dirty="0" smtClean="0">
                          <a:latin typeface="仿宋_GB2312" panose="02010609030101010101" pitchFamily="49" charset="-122"/>
                          <a:ea typeface="仿宋_GB2312" panose="02010609030101010101" pitchFamily="49" charset="-122"/>
                        </a:rPr>
                        <a:t>根据</a:t>
                      </a:r>
                      <a:r>
                        <a:rPr lang="en-US" altLang="zh-CN" sz="1200" kern="1200" dirty="0" smtClean="0">
                          <a:latin typeface="仿宋_GB2312" panose="02010609030101010101" pitchFamily="49" charset="-122"/>
                          <a:ea typeface="仿宋_GB2312" panose="02010609030101010101" pitchFamily="49" charset="-122"/>
                        </a:rPr>
                        <a:t>2016</a:t>
                      </a:r>
                      <a:r>
                        <a:rPr lang="zh-CN" altLang="zh-CN" sz="1200" kern="1200" dirty="0" smtClean="0">
                          <a:latin typeface="仿宋_GB2312" panose="02010609030101010101" pitchFamily="49" charset="-122"/>
                          <a:ea typeface="仿宋_GB2312" panose="02010609030101010101" pitchFamily="49" charset="-122"/>
                        </a:rPr>
                        <a:t>年</a:t>
                      </a:r>
                      <a:r>
                        <a:rPr lang="en-US" altLang="zh-CN" sz="1200" kern="1200" dirty="0" smtClean="0">
                          <a:latin typeface="仿宋_GB2312" panose="02010609030101010101" pitchFamily="49" charset="-122"/>
                          <a:ea typeface="仿宋_GB2312" panose="02010609030101010101" pitchFamily="49" charset="-122"/>
                        </a:rPr>
                        <a:t>8</a:t>
                      </a:r>
                      <a:r>
                        <a:rPr lang="zh-CN" altLang="zh-CN" sz="1200" kern="1200" dirty="0" smtClean="0">
                          <a:latin typeface="仿宋_GB2312" panose="02010609030101010101" pitchFamily="49" charset="-122"/>
                          <a:ea typeface="仿宋_GB2312" panose="02010609030101010101" pitchFamily="49" charset="-122"/>
                        </a:rPr>
                        <a:t>号</a:t>
                      </a:r>
                      <a:r>
                        <a:rPr lang="zh-CN" altLang="en-US" sz="1200" kern="1200" dirty="0" smtClean="0">
                          <a:latin typeface="仿宋_GB2312" panose="02010609030101010101" pitchFamily="49" charset="-122"/>
                          <a:ea typeface="仿宋_GB2312" panose="02010609030101010101" pitchFamily="49" charset="-122"/>
                        </a:rPr>
                        <a:t>文</a:t>
                      </a:r>
                      <a:r>
                        <a:rPr lang="en-US" altLang="zh-CN" sz="1200" kern="1200" baseline="30000" dirty="0" smtClean="0">
                          <a:latin typeface="仿宋_GB2312" panose="02010609030101010101" pitchFamily="49" charset="-122"/>
                          <a:ea typeface="仿宋_GB2312" panose="02010609030101010101" pitchFamily="49" charset="-122"/>
                        </a:rPr>
                        <a:t>1</a:t>
                      </a:r>
                      <a:r>
                        <a:rPr lang="zh-CN" altLang="en-US" sz="1200" kern="1200" dirty="0" smtClean="0">
                          <a:latin typeface="仿宋_GB2312" panose="02010609030101010101" pitchFamily="49" charset="-122"/>
                          <a:ea typeface="仿宋_GB2312" panose="02010609030101010101" pitchFamily="49" charset="-122"/>
                        </a:rPr>
                        <a:t>，</a:t>
                      </a:r>
                      <a:r>
                        <a:rPr lang="zh-CN" sz="1200" kern="1200" dirty="0" smtClean="0">
                          <a:latin typeface="仿宋_GB2312" panose="02010609030101010101" pitchFamily="49" charset="-122"/>
                          <a:ea typeface="仿宋_GB2312" panose="02010609030101010101" pitchFamily="49" charset="-122"/>
                        </a:rPr>
                        <a:t>文科</a:t>
                      </a:r>
                      <a:r>
                        <a:rPr lang="zh-CN" sz="1200" kern="1200" dirty="0">
                          <a:latin typeface="仿宋_GB2312" panose="02010609030101010101" pitchFamily="49" charset="-122"/>
                          <a:ea typeface="仿宋_GB2312" panose="02010609030101010101" pitchFamily="49" charset="-122"/>
                        </a:rPr>
                        <a:t>项目不提扣水电费</a:t>
                      </a:r>
                      <a:endParaRPr lang="zh-CN" sz="1200" kern="1200" dirty="0">
                        <a:solidFill>
                          <a:schemeClr val="tx1"/>
                        </a:solidFill>
                        <a:latin typeface="仿宋_GB2312" panose="02010609030101010101" pitchFamily="49" charset="-122"/>
                        <a:ea typeface="仿宋_GB2312" panose="02010609030101010101" pitchFamily="49" charset="-122"/>
                        <a:cs typeface="+mn-cs"/>
                      </a:endParaRPr>
                    </a:p>
                  </a:txBody>
                  <a:tcPr marL="68580" marR="68580" marT="0" marB="0" anchor="ctr"/>
                </a:tc>
                <a:extLst>
                  <a:ext uri="{0D108BD9-81ED-4DB2-BD59-A6C34878D82A}">
                    <a16:rowId xmlns:a16="http://schemas.microsoft.com/office/drawing/2014/main" val="3608573381"/>
                  </a:ext>
                </a:extLst>
              </a:tr>
            </a:tbl>
          </a:graphicData>
        </a:graphic>
      </p:graphicFrame>
      <p:pic>
        <p:nvPicPr>
          <p:cNvPr id="55"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416627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a:extLst>
              <a:ext uri="{FF2B5EF4-FFF2-40B4-BE49-F238E27FC236}">
                <a16:creationId xmlns:a16="http://schemas.microsoft.com/office/drawing/2014/main" id="{61B86F49-CCE0-4E1A-8F78-9E6856803B19}"/>
              </a:ext>
            </a:extLst>
          </p:cNvPr>
          <p:cNvSpPr/>
          <p:nvPr/>
        </p:nvSpPr>
        <p:spPr>
          <a:xfrm>
            <a:off x="-96340" y="0"/>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预借票据</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37" name="组合 36"/>
          <p:cNvGrpSpPr/>
          <p:nvPr/>
        </p:nvGrpSpPr>
        <p:grpSpPr>
          <a:xfrm>
            <a:off x="5016301" y="1894688"/>
            <a:ext cx="4807608" cy="3177399"/>
            <a:chOff x="5229358" y="3008231"/>
            <a:chExt cx="4807608" cy="3177399"/>
          </a:xfrm>
        </p:grpSpPr>
        <p:pic>
          <p:nvPicPr>
            <p:cNvPr id="26" name="图片 25"/>
            <p:cNvPicPr>
              <a:picLocks noChangeAspect="1"/>
            </p:cNvPicPr>
            <p:nvPr/>
          </p:nvPicPr>
          <p:blipFill>
            <a:blip r:embed="rId5"/>
            <a:stretch>
              <a:fillRect/>
            </a:stretch>
          </p:blipFill>
          <p:spPr>
            <a:xfrm>
              <a:off x="5229358" y="3008231"/>
              <a:ext cx="4807608" cy="3177399"/>
            </a:xfrm>
            <a:prstGeom prst="rect">
              <a:avLst/>
            </a:prstGeom>
          </p:spPr>
        </p:pic>
        <p:grpSp>
          <p:nvGrpSpPr>
            <p:cNvPr id="36" name="组合 35"/>
            <p:cNvGrpSpPr/>
            <p:nvPr/>
          </p:nvGrpSpPr>
          <p:grpSpPr>
            <a:xfrm>
              <a:off x="7216720" y="3626114"/>
              <a:ext cx="1614401" cy="2339969"/>
              <a:chOff x="7216720" y="3626114"/>
              <a:chExt cx="1614401" cy="2339969"/>
            </a:xfrm>
          </p:grpSpPr>
          <p:pic>
            <p:nvPicPr>
              <p:cNvPr id="31" name="图片 3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208778" y="3634056"/>
                <a:ext cx="330621" cy="314737"/>
              </a:xfrm>
              <a:prstGeom prst="rect">
                <a:avLst/>
              </a:prstGeom>
            </p:spPr>
          </p:pic>
          <p:pic>
            <p:nvPicPr>
              <p:cNvPr id="32" name="图片 3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208779" y="4838353"/>
                <a:ext cx="330621" cy="314737"/>
              </a:xfrm>
              <a:prstGeom prst="rect">
                <a:avLst/>
              </a:prstGeom>
            </p:spPr>
          </p:pic>
          <p:pic>
            <p:nvPicPr>
              <p:cNvPr id="33" name="图片 3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8508442" y="5643404"/>
                <a:ext cx="330621" cy="314737"/>
              </a:xfrm>
              <a:prstGeom prst="rect">
                <a:avLst/>
              </a:prstGeom>
            </p:spPr>
          </p:pic>
        </p:grpSp>
      </p:grpSp>
      <p:grpSp>
        <p:nvGrpSpPr>
          <p:cNvPr id="35" name="组合 34"/>
          <p:cNvGrpSpPr/>
          <p:nvPr/>
        </p:nvGrpSpPr>
        <p:grpSpPr>
          <a:xfrm>
            <a:off x="4853860" y="2275469"/>
            <a:ext cx="6601078" cy="2259300"/>
            <a:chOff x="4866185" y="2237268"/>
            <a:chExt cx="6735966" cy="1932734"/>
          </a:xfrm>
        </p:grpSpPr>
        <p:pic>
          <p:nvPicPr>
            <p:cNvPr id="27" name="图片 26"/>
            <p:cNvPicPr>
              <a:picLocks noChangeAspect="1"/>
            </p:cNvPicPr>
            <p:nvPr/>
          </p:nvPicPr>
          <p:blipFill>
            <a:blip r:embed="rId8"/>
            <a:stretch>
              <a:fillRect/>
            </a:stretch>
          </p:blipFill>
          <p:spPr>
            <a:xfrm>
              <a:off x="4866185" y="2237268"/>
              <a:ext cx="6735966" cy="1845986"/>
            </a:xfrm>
            <a:prstGeom prst="rect">
              <a:avLst/>
            </a:prstGeom>
            <a:ln>
              <a:solidFill>
                <a:srgbClr val="000000"/>
              </a:solidFill>
            </a:ln>
          </p:spPr>
        </p:pic>
        <p:grpSp>
          <p:nvGrpSpPr>
            <p:cNvPr id="30" name="组合 29"/>
            <p:cNvGrpSpPr/>
            <p:nvPr/>
          </p:nvGrpSpPr>
          <p:grpSpPr>
            <a:xfrm>
              <a:off x="4866185" y="2733579"/>
              <a:ext cx="5884385" cy="1436423"/>
              <a:chOff x="4866185" y="2733579"/>
              <a:chExt cx="5884385" cy="1436423"/>
            </a:xfrm>
          </p:grpSpPr>
          <p:pic>
            <p:nvPicPr>
              <p:cNvPr id="28" name="图片 2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10427891" y="2741521"/>
                <a:ext cx="330621" cy="314737"/>
              </a:xfrm>
              <a:prstGeom prst="rect">
                <a:avLst/>
              </a:prstGeom>
              <a:ln>
                <a:noFill/>
              </a:ln>
            </p:spPr>
          </p:pic>
          <p:pic>
            <p:nvPicPr>
              <p:cNvPr id="29" name="图片 2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4858243" y="3847323"/>
                <a:ext cx="330621" cy="314737"/>
              </a:xfrm>
              <a:prstGeom prst="rect">
                <a:avLst/>
              </a:prstGeom>
              <a:ln>
                <a:noFill/>
              </a:ln>
            </p:spPr>
          </p:pic>
        </p:grpSp>
      </p:grpSp>
      <p:grpSp>
        <p:nvGrpSpPr>
          <p:cNvPr id="44" name="组合 43"/>
          <p:cNvGrpSpPr/>
          <p:nvPr/>
        </p:nvGrpSpPr>
        <p:grpSpPr>
          <a:xfrm>
            <a:off x="5367552" y="1596536"/>
            <a:ext cx="5497183" cy="3889864"/>
            <a:chOff x="4946096" y="1444035"/>
            <a:chExt cx="5144405" cy="3554238"/>
          </a:xfrm>
        </p:grpSpPr>
        <p:pic>
          <p:nvPicPr>
            <p:cNvPr id="38" name="图片 37"/>
            <p:cNvPicPr>
              <a:picLocks noChangeAspect="1"/>
            </p:cNvPicPr>
            <p:nvPr/>
          </p:nvPicPr>
          <p:blipFill>
            <a:blip r:embed="rId9"/>
            <a:stretch>
              <a:fillRect/>
            </a:stretch>
          </p:blipFill>
          <p:spPr>
            <a:xfrm>
              <a:off x="4946096" y="1444035"/>
              <a:ext cx="5144405" cy="3554238"/>
            </a:xfrm>
            <a:prstGeom prst="rect">
              <a:avLst/>
            </a:prstGeom>
            <a:ln>
              <a:solidFill>
                <a:srgbClr val="000000"/>
              </a:solidFill>
            </a:ln>
          </p:spPr>
        </p:pic>
        <p:pic>
          <p:nvPicPr>
            <p:cNvPr id="42" name="图片 4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5102667" y="4138224"/>
              <a:ext cx="330621" cy="314737"/>
            </a:xfrm>
            <a:prstGeom prst="rect">
              <a:avLst/>
            </a:prstGeom>
            <a:ln>
              <a:noFill/>
            </a:ln>
          </p:spPr>
        </p:pic>
        <p:pic>
          <p:nvPicPr>
            <p:cNvPr id="43" name="图片 4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9091067" y="1865886"/>
              <a:ext cx="330621" cy="314737"/>
            </a:xfrm>
            <a:prstGeom prst="rect">
              <a:avLst/>
            </a:prstGeom>
            <a:ln>
              <a:noFill/>
            </a:ln>
          </p:spPr>
        </p:pic>
      </p:grpSp>
      <p:grpSp>
        <p:nvGrpSpPr>
          <p:cNvPr id="61" name="组合 60"/>
          <p:cNvGrpSpPr/>
          <p:nvPr/>
        </p:nvGrpSpPr>
        <p:grpSpPr>
          <a:xfrm>
            <a:off x="1773483" y="1563355"/>
            <a:ext cx="2878826" cy="3798051"/>
            <a:chOff x="1977765" y="1135337"/>
            <a:chExt cx="2681763" cy="3798051"/>
          </a:xfrm>
        </p:grpSpPr>
        <p:cxnSp>
          <p:nvCxnSpPr>
            <p:cNvPr id="62" name="直接连接符 61"/>
            <p:cNvCxnSpPr/>
            <p:nvPr/>
          </p:nvCxnSpPr>
          <p:spPr>
            <a:xfrm>
              <a:off x="2039531" y="1272133"/>
              <a:ext cx="7089" cy="3204329"/>
            </a:xfrm>
            <a:prstGeom prst="line">
              <a:avLst/>
            </a:prstGeom>
            <a:ln/>
          </p:spPr>
          <p:style>
            <a:lnRef idx="3">
              <a:schemeClr val="accent6"/>
            </a:lnRef>
            <a:fillRef idx="0">
              <a:schemeClr val="accent6"/>
            </a:fillRef>
            <a:effectRef idx="2">
              <a:schemeClr val="accent6"/>
            </a:effectRef>
            <a:fontRef idx="minor">
              <a:schemeClr val="tx1"/>
            </a:fontRef>
          </p:style>
        </p:cxnSp>
        <p:sp>
          <p:nvSpPr>
            <p:cNvPr id="72"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
          <p:nvSpPr>
            <p:cNvPr id="65" name="文本框 64"/>
            <p:cNvSpPr txBox="1"/>
            <p:nvPr/>
          </p:nvSpPr>
          <p:spPr>
            <a:xfrm>
              <a:off x="2260321" y="1959470"/>
              <a:ext cx="2197289"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经费</a:t>
              </a:r>
              <a:r>
                <a:rPr lang="zh-CN" altLang="en-US" sz="2000" dirty="0" smtClean="0">
                  <a:latin typeface="微软雅黑" panose="020B0503020204020204" pitchFamily="34" charset="-122"/>
                  <a:ea typeface="微软雅黑" panose="020B0503020204020204" pitchFamily="34" charset="-122"/>
                </a:rPr>
                <a:t>审核</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“预借票据审核”</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2237573" y="4106751"/>
              <a:ext cx="2421955" cy="826637"/>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点击“确定”</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审核完成</a:t>
              </a:r>
            </a:p>
          </p:txBody>
        </p:sp>
        <p:sp>
          <p:nvSpPr>
            <p:cNvPr id="68"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grpSp>
      <p:sp>
        <p:nvSpPr>
          <p:cNvPr id="79" name="文本框 78"/>
          <p:cNvSpPr txBox="1"/>
          <p:nvPr/>
        </p:nvSpPr>
        <p:spPr>
          <a:xfrm>
            <a:off x="2008341" y="3428995"/>
            <a:ext cx="2424751" cy="826637"/>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点击“审核”</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进入审核</a:t>
            </a:r>
            <a:r>
              <a:rPr lang="zh-CN" altLang="en-US" sz="2000" dirty="0">
                <a:latin typeface="微软雅黑" panose="020B0503020204020204" pitchFamily="34" charset="-122"/>
                <a:ea typeface="微软雅黑" panose="020B0503020204020204" pitchFamily="34" charset="-122"/>
              </a:rPr>
              <a:t>页面</a:t>
            </a:r>
          </a:p>
        </p:txBody>
      </p:sp>
      <p:sp>
        <p:nvSpPr>
          <p:cNvPr id="80" name="Freeform: Shape 109"/>
          <p:cNvSpPr/>
          <p:nvPr/>
        </p:nvSpPr>
        <p:spPr bwMode="auto">
          <a:xfrm>
            <a:off x="1737217" y="4837100"/>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pic>
        <p:nvPicPr>
          <p:cNvPr id="76" name="图片 4" descr="横向校标_画板 1"/>
          <p:cNvPicPr>
            <a:picLocks noChangeAspect="1"/>
          </p:cNvPicPr>
          <p:nvPr/>
        </p:nvPicPr>
        <p:blipFill>
          <a:blip r:embed="rId10"/>
          <a:srcRect l="23404" t="57280" r="60019" b="25884"/>
          <a:stretch>
            <a:fillRect/>
          </a:stretch>
        </p:blipFill>
        <p:spPr>
          <a:xfrm>
            <a:off x="11363498" y="6035555"/>
            <a:ext cx="678990" cy="690067"/>
          </a:xfrm>
          <a:prstGeom prst="ellipse">
            <a:avLst/>
          </a:prstGeom>
        </p:spPr>
      </p:pic>
      <p:sp>
        <p:nvSpPr>
          <p:cNvPr id="40" name="Oval 9"/>
          <p:cNvSpPr>
            <a:spLocks noChangeArrowheads="1"/>
          </p:cNvSpPr>
          <p:nvPr/>
        </p:nvSpPr>
        <p:spPr bwMode="auto">
          <a:xfrm rot="5400000">
            <a:off x="1764445" y="1583149"/>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1" name="Oval 9"/>
          <p:cNvSpPr>
            <a:spLocks noChangeArrowheads="1"/>
          </p:cNvSpPr>
          <p:nvPr/>
        </p:nvSpPr>
        <p:spPr bwMode="auto">
          <a:xfrm rot="5400000">
            <a:off x="1750806" y="2736287"/>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5" name="Oval 9"/>
          <p:cNvSpPr>
            <a:spLocks noChangeArrowheads="1"/>
          </p:cNvSpPr>
          <p:nvPr/>
        </p:nvSpPr>
        <p:spPr bwMode="auto">
          <a:xfrm rot="5400000">
            <a:off x="1769794" y="3840315"/>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Tree>
    <p:extLst>
      <p:ext uri="{BB962C8B-B14F-4D97-AF65-F5344CB8AC3E}">
        <p14:creationId xmlns:p14="http://schemas.microsoft.com/office/powerpoint/2010/main" val="25443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5">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预借票据</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
          <p:cNvGrpSpPr/>
          <p:nvPr>
            <p:custDataLst>
              <p:tags r:id="rId1"/>
            </p:custDataLst>
          </p:nvPr>
        </p:nvGrpSpPr>
        <p:grpSpPr>
          <a:xfrm>
            <a:off x="985423" y="1254632"/>
            <a:ext cx="4366977" cy="2333652"/>
            <a:chOff x="6588322" y="1359674"/>
            <a:chExt cx="4366977" cy="2333652"/>
          </a:xfrm>
        </p:grpSpPr>
        <p:sp>
          <p:nvSpPr>
            <p:cNvPr id="10" name="菱形 9"/>
            <p:cNvSpPr/>
            <p:nvPr/>
          </p:nvSpPr>
          <p:spPr>
            <a:xfrm>
              <a:off x="6588322" y="135967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11" name="文本框 243"/>
            <p:cNvSpPr txBox="1"/>
            <p:nvPr/>
          </p:nvSpPr>
          <p:spPr>
            <a:xfrm>
              <a:off x="6992725" y="2204877"/>
              <a:ext cx="3962574" cy="1488449"/>
            </a:xfrm>
            <a:prstGeom prst="rect">
              <a:avLst/>
            </a:prstGeom>
          </p:spPr>
          <p:txBody>
            <a:bodyPr vert="horz" wrap="square" lIns="360000" tIns="0" rIns="0" bIns="0" anchor="ctr" anchorCtr="0">
              <a:noAutofit/>
            </a:bodyPr>
            <a:lstStyle/>
            <a:p>
              <a:pPr>
                <a:lnSpc>
                  <a:spcPct val="150000"/>
                </a:lnSpc>
              </a:pPr>
              <a:endParaRPr lang="zh-CN" altLang="en-US" sz="900" dirty="0">
                <a:solidFill>
                  <a:schemeClr val="tx1">
                    <a:lumMod val="50000"/>
                    <a:lumOff val="50000"/>
                  </a:schemeClr>
                </a:solidFill>
                <a:cs typeface="+mn-ea"/>
                <a:sym typeface="+mn-lt"/>
              </a:endParaRPr>
            </a:p>
          </p:txBody>
        </p:sp>
      </p:grpSp>
      <p:sp>
        <p:nvSpPr>
          <p:cNvPr id="13" name="文本框 242"/>
          <p:cNvSpPr txBox="1"/>
          <p:nvPr/>
        </p:nvSpPr>
        <p:spPr>
          <a:xfrm>
            <a:off x="1397134" y="1541612"/>
            <a:ext cx="3962574" cy="242864"/>
          </a:xfrm>
          <a:prstGeom prst="rect">
            <a:avLst/>
          </a:prstGeom>
          <a:noFill/>
        </p:spPr>
        <p:txBody>
          <a:bodyPr wrap="none" lIns="360000" tIns="0" rIns="0" bIns="0" anchor="b" anchorCtr="0">
            <a:noAutofit/>
          </a:bodyPr>
          <a:lstStyle/>
          <a:p>
            <a:pPr>
              <a:lnSpc>
                <a:spcPct val="18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开票内容</a:t>
            </a:r>
          </a:p>
        </p:txBody>
      </p:sp>
      <p:sp>
        <p:nvSpPr>
          <p:cNvPr id="15" name="文本框 14"/>
          <p:cNvSpPr txBox="1"/>
          <p:nvPr/>
        </p:nvSpPr>
        <p:spPr>
          <a:xfrm>
            <a:off x="1466786" y="1867351"/>
            <a:ext cx="5109721" cy="1605568"/>
          </a:xfrm>
          <a:prstGeom prst="rect">
            <a:avLst/>
          </a:prstGeom>
          <a:noFill/>
        </p:spPr>
        <p:txBody>
          <a:bodyPr wrap="square" rtlCol="0">
            <a:spAutoFit/>
          </a:bodyPr>
          <a:lstStyle/>
          <a:p>
            <a:pPr marL="457200" indent="-457200">
              <a:lnSpc>
                <a:spcPct val="150000"/>
              </a:lnSpc>
              <a:spcBef>
                <a:spcPts val="1000"/>
              </a:spcBef>
              <a:buFont typeface="+mj-ea"/>
              <a:buAutoNum type="circleNumDbPlain"/>
            </a:pPr>
            <a:r>
              <a:rPr lang="zh-CN" altLang="en-US" sz="2000" dirty="0">
                <a:latin typeface="微软雅黑" panose="020B0503020204020204" pitchFamily="34" charset="-122"/>
                <a:ea typeface="微软雅黑" panose="020B0503020204020204" pitchFamily="34" charset="-122"/>
              </a:rPr>
              <a:t>开票内容为技术咨询费、技术服务费和课题</a:t>
            </a:r>
            <a:r>
              <a:rPr lang="zh-CN" altLang="en-US" sz="2000" dirty="0" smtClean="0">
                <a:latin typeface="微软雅黑" panose="020B0503020204020204" pitchFamily="34" charset="-122"/>
                <a:ea typeface="微软雅黑" panose="020B0503020204020204" pitchFamily="34" charset="-122"/>
              </a:rPr>
              <a:t>费</a:t>
            </a:r>
            <a:endParaRPr lang="en-US" altLang="zh-CN" sz="2000" dirty="0" smtClean="0">
              <a:latin typeface="微软雅黑" panose="020B0503020204020204" pitchFamily="34" charset="-122"/>
              <a:ea typeface="微软雅黑" panose="020B0503020204020204" pitchFamily="34" charset="-122"/>
            </a:endParaRPr>
          </a:p>
          <a:p>
            <a:pPr marL="457200" indent="-457200">
              <a:lnSpc>
                <a:spcPct val="150000"/>
              </a:lnSpc>
              <a:spcBef>
                <a:spcPts val="1000"/>
              </a:spcBef>
              <a:buFont typeface="+mj-ea"/>
              <a:buAutoNum type="circleNumDbPlain"/>
            </a:pPr>
            <a:r>
              <a:rPr lang="zh-CN" altLang="en-US" sz="2000" dirty="0" smtClean="0">
                <a:latin typeface="微软雅黑" panose="020B0503020204020204" pitchFamily="34" charset="-122"/>
                <a:ea typeface="微软雅黑" panose="020B0503020204020204" pitchFamily="34" charset="-122"/>
              </a:rPr>
              <a:t>不能</a:t>
            </a:r>
            <a:r>
              <a:rPr lang="zh-CN" altLang="en-US" sz="2000" dirty="0">
                <a:latin typeface="微软雅黑" panose="020B0503020204020204" pitchFamily="34" charset="-122"/>
                <a:ea typeface="微软雅黑" panose="020B0503020204020204" pitchFamily="34" charset="-122"/>
              </a:rPr>
              <a:t>选择技术开发费和技术转让</a:t>
            </a:r>
            <a:r>
              <a:rPr lang="zh-CN" altLang="en-US" sz="2000" dirty="0" smtClean="0">
                <a:latin typeface="微软雅黑" panose="020B0503020204020204" pitchFamily="34" charset="-122"/>
                <a:ea typeface="微软雅黑" panose="020B0503020204020204" pitchFamily="34" charset="-122"/>
              </a:rPr>
              <a:t>费</a:t>
            </a:r>
            <a:endParaRPr lang="zh-CN" altLang="en-US" sz="20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92731" y="3541985"/>
            <a:ext cx="4366977" cy="624349"/>
            <a:chOff x="1459715" y="3906430"/>
            <a:chExt cx="4366977" cy="624349"/>
          </a:xfrm>
        </p:grpSpPr>
        <p:grpSp>
          <p:nvGrpSpPr>
            <p:cNvPr id="17" name="千图PPT彼岸天：ID 8661124库_组合 103"/>
            <p:cNvGrpSpPr/>
            <p:nvPr>
              <p:custDataLst>
                <p:tags r:id="rId3"/>
              </p:custDataLst>
            </p:nvPr>
          </p:nvGrpSpPr>
          <p:grpSpPr>
            <a:xfrm>
              <a:off x="1459715" y="3906430"/>
              <a:ext cx="4366977" cy="624349"/>
              <a:chOff x="6588320" y="2238250"/>
              <a:chExt cx="4366977" cy="624349"/>
            </a:xfrm>
          </p:grpSpPr>
          <p:sp>
            <p:nvSpPr>
              <p:cNvPr id="18" name="菱形 17"/>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19" name="文本框 244"/>
              <p:cNvSpPr txBox="1"/>
              <p:nvPr/>
            </p:nvSpPr>
            <p:spPr>
              <a:xfrm>
                <a:off x="6992723" y="2428992"/>
                <a:ext cx="3962574" cy="242864"/>
              </a:xfrm>
              <a:prstGeom prst="rect">
                <a:avLst/>
              </a:prstGeom>
              <a:noFill/>
            </p:spPr>
            <p:txBody>
              <a:bodyPr wrap="none" lIns="360000" tIns="0" rIns="0" bIns="0" anchor="b" anchorCtr="0">
                <a:noAutofit/>
              </a:bodyPr>
              <a:lstStyle/>
              <a:p>
                <a:pPr>
                  <a:lnSpc>
                    <a:spcPct val="160000"/>
                  </a:lnSpc>
                </a:pPr>
                <a:endParaRPr lang="zh-CN" altLang="en-US" sz="16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20" name="文本框 244"/>
            <p:cNvSpPr txBox="1"/>
            <p:nvPr/>
          </p:nvSpPr>
          <p:spPr>
            <a:xfrm>
              <a:off x="1836554" y="4233764"/>
              <a:ext cx="1283274" cy="212543"/>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票据类型</a:t>
              </a:r>
              <a:endPar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22" name="文本框 21"/>
          <p:cNvSpPr txBox="1"/>
          <p:nvPr/>
        </p:nvSpPr>
        <p:spPr>
          <a:xfrm>
            <a:off x="1434620" y="4068484"/>
            <a:ext cx="5141888" cy="2657138"/>
          </a:xfrm>
          <a:prstGeom prst="rect">
            <a:avLst/>
          </a:prstGeom>
          <a:noFill/>
        </p:spPr>
        <p:txBody>
          <a:bodyPr wrap="square" rtlCol="0">
            <a:spAutoFit/>
          </a:bodyPr>
          <a:lstStyle/>
          <a:p>
            <a:pPr marL="457200" indent="-457200">
              <a:lnSpc>
                <a:spcPct val="150000"/>
              </a:lnSpc>
              <a:spcBef>
                <a:spcPts val="1000"/>
              </a:spcBef>
              <a:buFont typeface="+mj-ea"/>
              <a:buAutoNum type="circleNumDbPlain"/>
            </a:pPr>
            <a:r>
              <a:rPr lang="zh-CN" altLang="en-US" sz="2000" dirty="0">
                <a:latin typeface="微软雅黑" panose="020B0503020204020204" pitchFamily="34" charset="-122"/>
                <a:ea typeface="微软雅黑" panose="020B0503020204020204" pitchFamily="34" charset="-122"/>
              </a:rPr>
              <a:t>选择税率为</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的发票</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spcBef>
                <a:spcPts val="1000"/>
              </a:spcBef>
              <a:buFont typeface="+mj-ea"/>
              <a:buAutoNum type="circleNumDbPlain"/>
            </a:pPr>
            <a:r>
              <a:rPr lang="zh-CN" altLang="en-US" sz="2000" dirty="0">
                <a:latin typeface="微软雅黑" panose="020B0503020204020204" pitchFamily="34" charset="-122"/>
                <a:ea typeface="微软雅黑" panose="020B0503020204020204" pitchFamily="34" charset="-122"/>
              </a:rPr>
              <a:t>开票金额系统中以万元为单位</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spcBef>
                <a:spcPts val="1000"/>
              </a:spcBef>
              <a:buFont typeface="+mj-ea"/>
              <a:buAutoNum type="circleNumDbPlain"/>
            </a:pPr>
            <a:r>
              <a:rPr lang="zh-CN" altLang="en-US" sz="2000" dirty="0">
                <a:latin typeface="微软雅黑" panose="020B0503020204020204" pitchFamily="34" charset="-122"/>
                <a:ea typeface="微软雅黑" panose="020B0503020204020204" pitchFamily="34" charset="-122"/>
              </a:rPr>
              <a:t>若开票单位名称与项目委托单位名称不一致或押金不够等其他特殊情况的，需线下至窗口办理</a:t>
            </a:r>
          </a:p>
        </p:txBody>
      </p:sp>
      <p:grpSp>
        <p:nvGrpSpPr>
          <p:cNvPr id="24" name="千图PPT彼岸天：ID 8661124库_组合 105"/>
          <p:cNvGrpSpPr/>
          <p:nvPr>
            <p:custDataLst>
              <p:tags r:id="rId2"/>
            </p:custDataLst>
          </p:nvPr>
        </p:nvGrpSpPr>
        <p:grpSpPr>
          <a:xfrm>
            <a:off x="6576507" y="1247964"/>
            <a:ext cx="4927384" cy="1569906"/>
            <a:chOff x="6588320" y="3995402"/>
            <a:chExt cx="4707997" cy="1569906"/>
          </a:xfrm>
        </p:grpSpPr>
        <p:sp>
          <p:nvSpPr>
            <p:cNvPr id="25" name="菱形 24"/>
            <p:cNvSpPr/>
            <p:nvPr/>
          </p:nvSpPr>
          <p:spPr>
            <a:xfrm>
              <a:off x="6588320" y="399540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grpSp>
          <p:nvGrpSpPr>
            <p:cNvPr id="26" name="组合 25"/>
            <p:cNvGrpSpPr/>
            <p:nvPr/>
          </p:nvGrpSpPr>
          <p:grpSpPr>
            <a:xfrm>
              <a:off x="6732816" y="4210939"/>
              <a:ext cx="4563501" cy="1354369"/>
              <a:chOff x="6099107" y="1654371"/>
              <a:chExt cx="4873912" cy="1354369"/>
            </a:xfrm>
          </p:grpSpPr>
          <p:sp>
            <p:nvSpPr>
              <p:cNvPr id="27" name="文本框 248"/>
              <p:cNvSpPr txBox="1"/>
              <p:nvPr/>
            </p:nvSpPr>
            <p:spPr>
              <a:xfrm>
                <a:off x="6495006" y="1654371"/>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4">
                        <a:lumMod val="100000"/>
                      </a:schemeClr>
                    </a:solidFill>
                    <a:latin typeface="微软雅黑" panose="020B0503020204020204" pitchFamily="34" charset="-122"/>
                    <a:ea typeface="微软雅黑" panose="020B0503020204020204" pitchFamily="34" charset="-122"/>
                    <a:cs typeface="+mn-ea"/>
                    <a:sym typeface="+mn-lt"/>
                  </a:rPr>
                  <a:t>系统盖章确认</a:t>
                </a:r>
                <a:endPar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8" name="文本框 249"/>
              <p:cNvSpPr txBox="1"/>
              <p:nvPr/>
            </p:nvSpPr>
            <p:spPr>
              <a:xfrm>
                <a:off x="6099107" y="2688372"/>
                <a:ext cx="4873912" cy="320368"/>
              </a:xfrm>
              <a:prstGeom prst="rect">
                <a:avLst/>
              </a:prstGeom>
            </p:spPr>
            <p:txBody>
              <a:bodyPr vert="horz" wrap="square" lIns="360000" tIns="0" rIns="0" bIns="0" anchor="ctr" anchorCtr="0">
                <a:noAutofit/>
              </a:bodyPr>
              <a:lstStyle/>
              <a:p>
                <a:pPr marL="457200" indent="-457200">
                  <a:lnSpc>
                    <a:spcPct val="150000"/>
                  </a:lnSpc>
                  <a:spcBef>
                    <a:spcPts val="1000"/>
                  </a:spcBef>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窗口人员在纸质合同盖章后，需在科研服务系统</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科研项目</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横向合同</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点击盖章确认，并在社科院用印登记簿上做好盖章登记</a:t>
                </a:r>
              </a:p>
            </p:txBody>
          </p:sp>
        </p:grpSp>
      </p:grpSp>
      <p:pic>
        <p:nvPicPr>
          <p:cNvPr id="29" name="图片 28"/>
          <p:cNvPicPr/>
          <p:nvPr/>
        </p:nvPicPr>
        <p:blipFill>
          <a:blip r:embed="rId8"/>
          <a:stretch>
            <a:fillRect/>
          </a:stretch>
        </p:blipFill>
        <p:spPr>
          <a:xfrm>
            <a:off x="7481376" y="3869319"/>
            <a:ext cx="3607802" cy="2448354"/>
          </a:xfrm>
          <a:prstGeom prst="rect">
            <a:avLst/>
          </a:prstGeom>
          <a:noFill/>
          <a:ln>
            <a:solidFill>
              <a:srgbClr val="000000"/>
            </a:solidFill>
          </a:ln>
        </p:spPr>
      </p:pic>
      <p:pic>
        <p:nvPicPr>
          <p:cNvPr id="30" name="图片 29"/>
          <p:cNvPicPr>
            <a:picLocks noChangeAspect="1"/>
          </p:cNvPicPr>
          <p:nvPr/>
        </p:nvPicPr>
        <p:blipFill>
          <a:blip r:embed="rId9">
            <a:clrChange>
              <a:clrFrom>
                <a:srgbClr val="000000"/>
              </a:clrFrom>
              <a:clrTo>
                <a:srgbClr val="000000">
                  <a:alpha val="0"/>
                </a:srgbClr>
              </a:clrTo>
            </a:clrChange>
          </a:blip>
          <a:stretch>
            <a:fillRect/>
          </a:stretch>
        </p:blipFill>
        <p:spPr>
          <a:xfrm flipH="1">
            <a:off x="7304221" y="3692164"/>
            <a:ext cx="354310" cy="354310"/>
          </a:xfrm>
          <a:prstGeom prst="rect">
            <a:avLst/>
          </a:prstGeom>
        </p:spPr>
      </p:pic>
      <p:pic>
        <p:nvPicPr>
          <p:cNvPr id="70" name="图片 4" descr="横向校标_画板 1"/>
          <p:cNvPicPr>
            <a:picLocks noChangeAspect="1"/>
          </p:cNvPicPr>
          <p:nvPr/>
        </p:nvPicPr>
        <p:blipFill>
          <a:blip r:embed="rId10"/>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16884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经费入账</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组合 8"/>
          <p:cNvGrpSpPr/>
          <p:nvPr/>
        </p:nvGrpSpPr>
        <p:grpSpPr>
          <a:xfrm>
            <a:off x="1773483" y="1563355"/>
            <a:ext cx="2876754" cy="3341125"/>
            <a:chOff x="1977765" y="1135337"/>
            <a:chExt cx="2679832" cy="3341125"/>
          </a:xfrm>
        </p:grpSpPr>
        <p:cxnSp>
          <p:nvCxnSpPr>
            <p:cNvPr id="10" name="直接连接符 9"/>
            <p:cNvCxnSpPr/>
            <p:nvPr/>
          </p:nvCxnSpPr>
          <p:spPr>
            <a:xfrm>
              <a:off x="2039531" y="1272133"/>
              <a:ext cx="7089" cy="3204329"/>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000">
                <a:solidFill>
                  <a:prstClr val="black"/>
                </a:solidFill>
                <a:latin typeface="+mn-lt"/>
                <a:cs typeface="+mn-ea"/>
                <a:sym typeface="+mn-lt"/>
              </a:endParaRPr>
            </a:p>
          </p:txBody>
        </p:sp>
        <p:sp>
          <p:nvSpPr>
            <p:cNvPr id="13" name="文本框 12"/>
            <p:cNvSpPr txBox="1"/>
            <p:nvPr/>
          </p:nvSpPr>
          <p:spPr>
            <a:xfrm>
              <a:off x="2237573" y="1945284"/>
              <a:ext cx="2197289"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经费审核</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“经费入账审核”</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235642" y="3085411"/>
              <a:ext cx="2421955" cy="736868"/>
            </a:xfrm>
            <a:prstGeom prst="rect">
              <a:avLst/>
            </a:prstGeom>
            <a:noFill/>
          </p:spPr>
          <p:txBody>
            <a:bodyPr wrap="square" rtlCol="0">
              <a:spAutoFit/>
            </a:bodyPr>
            <a:lstStyle/>
            <a:p>
              <a:pPr>
                <a:lnSpc>
                  <a:spcPts val="2600"/>
                </a:lnSpc>
              </a:pPr>
              <a:r>
                <a:rPr lang="zh-CN" altLang="en-US" sz="2000" dirty="0" smtClean="0">
                  <a:latin typeface="微软雅黑" panose="020B0503020204020204" pitchFamily="34" charset="-122"/>
                  <a:ea typeface="微软雅黑" panose="020B0503020204020204" pitchFamily="34" charset="-122"/>
                </a:rPr>
                <a:t>点击“审核”</a:t>
              </a:r>
              <a:endParaRPr lang="en-US" altLang="zh-CN" sz="2000" dirty="0" smtClean="0">
                <a:latin typeface="微软雅黑" panose="020B0503020204020204" pitchFamily="34" charset="-122"/>
                <a:ea typeface="微软雅黑" panose="020B0503020204020204" pitchFamily="34" charset="-122"/>
              </a:endParaRPr>
            </a:p>
            <a:p>
              <a:pPr>
                <a:lnSpc>
                  <a:spcPts val="2600"/>
                </a:lnSpc>
              </a:pPr>
              <a:r>
                <a:rPr lang="zh-CN" altLang="en-US" sz="2000" dirty="0" smtClean="0">
                  <a:latin typeface="微软雅黑" panose="020B0503020204020204" pitchFamily="34" charset="-122"/>
                  <a:ea typeface="微软雅黑" panose="020B0503020204020204" pitchFamily="34" charset="-122"/>
                </a:rPr>
                <a:t>进入审核页面</a:t>
              </a:r>
              <a:endParaRPr lang="zh-CN" altLang="en-US" sz="2000" dirty="0">
                <a:latin typeface="微软雅黑" panose="020B0503020204020204" pitchFamily="34" charset="-122"/>
                <a:ea typeface="微软雅黑" panose="020B0503020204020204" pitchFamily="34" charset="-122"/>
              </a:endParaRPr>
            </a:p>
          </p:txBody>
        </p:sp>
        <p:sp>
          <p:nvSpPr>
            <p:cNvPr id="16"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grpSp>
      <p:sp>
        <p:nvSpPr>
          <p:cNvPr id="25" name="Freeform: Shape 109"/>
          <p:cNvSpPr/>
          <p:nvPr/>
        </p:nvSpPr>
        <p:spPr bwMode="auto">
          <a:xfrm>
            <a:off x="1737217" y="4837100"/>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sp>
        <p:nvSpPr>
          <p:cNvPr id="26" name="文本框 25"/>
          <p:cNvSpPr txBox="1"/>
          <p:nvPr/>
        </p:nvSpPr>
        <p:spPr>
          <a:xfrm>
            <a:off x="2050310" y="4593946"/>
            <a:ext cx="2599927" cy="736868"/>
          </a:xfrm>
          <a:prstGeom prst="rect">
            <a:avLst/>
          </a:prstGeom>
          <a:noFill/>
        </p:spPr>
        <p:txBody>
          <a:bodyPr wrap="square" rtlCol="0">
            <a:spAutoFit/>
          </a:bodyPr>
          <a:lstStyle/>
          <a:p>
            <a:pPr>
              <a:lnSpc>
                <a:spcPts val="2600"/>
              </a:lnSpc>
            </a:pPr>
            <a:r>
              <a:rPr lang="zh-CN" altLang="en-US" sz="2000" dirty="0">
                <a:latin typeface="微软雅黑" panose="020B0503020204020204" pitchFamily="34" charset="-122"/>
                <a:ea typeface="微软雅黑" panose="020B0503020204020204" pitchFamily="34" charset="-122"/>
              </a:rPr>
              <a:t>点击</a:t>
            </a:r>
            <a:r>
              <a:rPr lang="zh-CN" altLang="en-US" sz="2000" dirty="0" smtClean="0">
                <a:latin typeface="微软雅黑" panose="020B0503020204020204" pitchFamily="34" charset="-122"/>
                <a:ea typeface="微软雅黑" panose="020B0503020204020204" pitchFamily="34" charset="-122"/>
              </a:rPr>
              <a:t>“确定”</a:t>
            </a:r>
            <a:endParaRPr lang="en-US" altLang="zh-CN" sz="2000" dirty="0" smtClean="0">
              <a:latin typeface="微软雅黑" panose="020B0503020204020204" pitchFamily="34" charset="-122"/>
              <a:ea typeface="微软雅黑" panose="020B0503020204020204" pitchFamily="34" charset="-122"/>
            </a:endParaRPr>
          </a:p>
          <a:p>
            <a:pPr>
              <a:lnSpc>
                <a:spcPts val="2600"/>
              </a:lnSpc>
            </a:pPr>
            <a:r>
              <a:rPr lang="zh-CN" altLang="en-US" sz="2000" dirty="0" smtClean="0">
                <a:latin typeface="微软雅黑" panose="020B0503020204020204" pitchFamily="34" charset="-122"/>
                <a:ea typeface="微软雅黑" panose="020B0503020204020204" pitchFamily="34" charset="-122"/>
              </a:rPr>
              <a:t>审核</a:t>
            </a:r>
            <a:r>
              <a:rPr lang="zh-CN" altLang="en-US" sz="2000" dirty="0">
                <a:latin typeface="微软雅黑" panose="020B0503020204020204" pitchFamily="34" charset="-122"/>
                <a:ea typeface="微软雅黑" panose="020B0503020204020204" pitchFamily="34" charset="-122"/>
              </a:rPr>
              <a:t>完成</a:t>
            </a:r>
          </a:p>
        </p:txBody>
      </p:sp>
      <p:grpSp>
        <p:nvGrpSpPr>
          <p:cNvPr id="30" name="组合 29"/>
          <p:cNvGrpSpPr/>
          <p:nvPr/>
        </p:nvGrpSpPr>
        <p:grpSpPr>
          <a:xfrm>
            <a:off x="5307971" y="1655687"/>
            <a:ext cx="5191004" cy="3747586"/>
            <a:chOff x="5307971" y="1655687"/>
            <a:chExt cx="4866808" cy="3358097"/>
          </a:xfrm>
        </p:grpSpPr>
        <p:pic>
          <p:nvPicPr>
            <p:cNvPr id="24" name="图片 23"/>
            <p:cNvPicPr>
              <a:picLocks noChangeAspect="1"/>
            </p:cNvPicPr>
            <p:nvPr/>
          </p:nvPicPr>
          <p:blipFill>
            <a:blip r:embed="rId5"/>
            <a:stretch>
              <a:fillRect/>
            </a:stretch>
          </p:blipFill>
          <p:spPr>
            <a:xfrm>
              <a:off x="5307971" y="1655687"/>
              <a:ext cx="4866808" cy="3358097"/>
            </a:xfrm>
            <a:prstGeom prst="rect">
              <a:avLst/>
            </a:prstGeom>
            <a:ln>
              <a:solidFill>
                <a:srgbClr val="000000"/>
              </a:solidFill>
            </a:ln>
          </p:spPr>
        </p:pic>
        <p:pic>
          <p:nvPicPr>
            <p:cNvPr id="27" name="图片 2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300930" y="2377775"/>
              <a:ext cx="330621" cy="314737"/>
            </a:xfrm>
            <a:prstGeom prst="rect">
              <a:avLst/>
            </a:prstGeom>
            <a:ln>
              <a:noFill/>
            </a:ln>
          </p:spPr>
        </p:pic>
        <p:pic>
          <p:nvPicPr>
            <p:cNvPr id="28" name="图片 2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300930" y="3530486"/>
              <a:ext cx="330621" cy="314737"/>
            </a:xfrm>
            <a:prstGeom prst="rect">
              <a:avLst/>
            </a:prstGeom>
            <a:ln>
              <a:noFill/>
            </a:ln>
          </p:spPr>
        </p:pic>
        <p:pic>
          <p:nvPicPr>
            <p:cNvPr id="29" name="图片 2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8664217" y="3695796"/>
              <a:ext cx="330621" cy="314737"/>
            </a:xfrm>
            <a:prstGeom prst="rect">
              <a:avLst/>
            </a:prstGeom>
            <a:ln>
              <a:noFill/>
            </a:ln>
          </p:spPr>
        </p:pic>
      </p:grpSp>
      <p:sp>
        <p:nvSpPr>
          <p:cNvPr id="70" name="Oval 9"/>
          <p:cNvSpPr>
            <a:spLocks noChangeArrowheads="1"/>
          </p:cNvSpPr>
          <p:nvPr/>
        </p:nvSpPr>
        <p:spPr bwMode="auto">
          <a:xfrm rot="5400000">
            <a:off x="1782032" y="158266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2" name="Oval 9"/>
          <p:cNvSpPr>
            <a:spLocks noChangeArrowheads="1"/>
          </p:cNvSpPr>
          <p:nvPr/>
        </p:nvSpPr>
        <p:spPr bwMode="auto">
          <a:xfrm rot="5400000">
            <a:off x="1767788" y="272220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5" name="Oval 9"/>
          <p:cNvSpPr>
            <a:spLocks noChangeArrowheads="1"/>
          </p:cNvSpPr>
          <p:nvPr/>
        </p:nvSpPr>
        <p:spPr bwMode="auto">
          <a:xfrm rot="5400000">
            <a:off x="1782032" y="3678507"/>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pic>
        <p:nvPicPr>
          <p:cNvPr id="71" name="图片 4" descr="横向校标_画板 1"/>
          <p:cNvPicPr>
            <a:picLocks noChangeAspect="1"/>
          </p:cNvPicPr>
          <p:nvPr/>
        </p:nvPicPr>
        <p:blipFill>
          <a:blip r:embed="rId8"/>
          <a:srcRect l="23404" t="57280" r="60019" b="25884"/>
          <a:stretch>
            <a:fillRect/>
          </a:stretch>
        </p:blipFill>
        <p:spPr>
          <a:xfrm>
            <a:off x="11363498" y="6035555"/>
            <a:ext cx="678990" cy="690067"/>
          </a:xfrm>
          <a:prstGeom prst="ellipse">
            <a:avLst/>
          </a:prstGeom>
        </p:spPr>
      </p:pic>
      <p:sp>
        <p:nvSpPr>
          <p:cNvPr id="32" name="菱形 31"/>
          <p:cNvSpPr/>
          <p:nvPr/>
        </p:nvSpPr>
        <p:spPr>
          <a:xfrm>
            <a:off x="905082" y="168144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33" name="菱形 32"/>
          <p:cNvSpPr/>
          <p:nvPr/>
        </p:nvSpPr>
        <p:spPr>
          <a:xfrm>
            <a:off x="858084" y="333473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02</a:t>
            </a:r>
            <a:endParaRPr lang="en-US" altLang="zh-CN" dirty="0">
              <a:solidFill>
                <a:schemeClr val="bg1"/>
              </a:solidFill>
              <a:cs typeface="+mn-ea"/>
              <a:sym typeface="+mn-lt"/>
            </a:endParaRPr>
          </a:p>
        </p:txBody>
      </p:sp>
      <p:sp>
        <p:nvSpPr>
          <p:cNvPr id="34" name="菱形 33"/>
          <p:cNvSpPr/>
          <p:nvPr/>
        </p:nvSpPr>
        <p:spPr>
          <a:xfrm>
            <a:off x="904279" y="4593946"/>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spTree>
    <p:extLst>
      <p:ext uri="{BB962C8B-B14F-4D97-AF65-F5344CB8AC3E}">
        <p14:creationId xmlns:p14="http://schemas.microsoft.com/office/powerpoint/2010/main" val="234307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5">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sz="2000"/>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经费入账</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11" name="文本框 242"/>
          <p:cNvSpPr txBox="1"/>
          <p:nvPr/>
        </p:nvSpPr>
        <p:spPr>
          <a:xfrm>
            <a:off x="1982832" y="1565084"/>
            <a:ext cx="3962574" cy="242864"/>
          </a:xfrm>
          <a:prstGeom prst="rect">
            <a:avLst/>
          </a:prstGeom>
          <a:noFill/>
        </p:spPr>
        <p:txBody>
          <a:bodyPr wrap="none" lIns="360000" tIns="0" rIns="0" bIns="0" anchor="b" anchorCtr="0">
            <a:normAutofit fontScale="70000" lnSpcReduction="20000"/>
          </a:bodyPr>
          <a:lstStyle/>
          <a:p>
            <a:pPr>
              <a:lnSpc>
                <a:spcPct val="160000"/>
              </a:lnSpc>
            </a:pPr>
            <a:endParaRPr lang="zh-CN" altLang="en-US" sz="1600" b="1" dirty="0">
              <a:solidFill>
                <a:schemeClr val="accent1">
                  <a:lumMod val="100000"/>
                </a:schemeClr>
              </a:solidFill>
              <a:cs typeface="+mn-ea"/>
              <a:sym typeface="+mn-lt"/>
            </a:endParaRPr>
          </a:p>
        </p:txBody>
      </p:sp>
      <p:grpSp>
        <p:nvGrpSpPr>
          <p:cNvPr id="29" name="组合 28"/>
          <p:cNvGrpSpPr/>
          <p:nvPr/>
        </p:nvGrpSpPr>
        <p:grpSpPr>
          <a:xfrm>
            <a:off x="926614" y="1159454"/>
            <a:ext cx="4381781" cy="624349"/>
            <a:chOff x="1515309" y="1389622"/>
            <a:chExt cx="4381781" cy="624349"/>
          </a:xfrm>
        </p:grpSpPr>
        <p:sp>
          <p:nvSpPr>
            <p:cNvPr id="10" name="菱形 9"/>
            <p:cNvSpPr/>
            <p:nvPr/>
          </p:nvSpPr>
          <p:spPr>
            <a:xfrm>
              <a:off x="1515309" y="1389622"/>
              <a:ext cx="645573"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70000" lnSpcReduction="20000"/>
            </a:bodyPr>
            <a:lstStyle/>
            <a:p>
              <a:pPr algn="ctr">
                <a:lnSpc>
                  <a:spcPct val="150000"/>
                </a:lnSpc>
              </a:pPr>
              <a:r>
                <a:rPr lang="en-US" altLang="zh-CN" sz="2000" dirty="0">
                  <a:solidFill>
                    <a:schemeClr val="bg1"/>
                  </a:solidFill>
                  <a:cs typeface="+mn-ea"/>
                  <a:sym typeface="+mn-lt"/>
                </a:rPr>
                <a:t>01</a:t>
              </a:r>
            </a:p>
          </p:txBody>
        </p:sp>
        <p:sp>
          <p:nvSpPr>
            <p:cNvPr id="12" name="文本框 242"/>
            <p:cNvSpPr txBox="1"/>
            <p:nvPr/>
          </p:nvSpPr>
          <p:spPr>
            <a:xfrm>
              <a:off x="1934516" y="1643216"/>
              <a:ext cx="3962574" cy="242864"/>
            </a:xfrm>
            <a:prstGeom prst="rect">
              <a:avLst/>
            </a:prstGeom>
            <a:noFill/>
          </p:spPr>
          <p:txBody>
            <a:bodyPr wrap="none" lIns="360000" tIns="0" rIns="0" bIns="0" anchor="b" anchorCtr="0">
              <a:noAutofit/>
            </a:bodyPr>
            <a:lstStyle/>
            <a:p>
              <a:pPr>
                <a:lnSpc>
                  <a:spcPct val="180000"/>
                </a:lnSpc>
              </a:pPr>
              <a:r>
                <a:rPr lang="zh-CN" altLang="en-US" sz="2000" b="1" dirty="0" smtClean="0">
                  <a:solidFill>
                    <a:schemeClr val="accent1">
                      <a:lumMod val="100000"/>
                    </a:schemeClr>
                  </a:solidFill>
                  <a:latin typeface="微软雅黑" panose="020B0503020204020204" pitchFamily="34" charset="-122"/>
                  <a:ea typeface="微软雅黑" panose="020B0503020204020204" pitchFamily="34" charset="-122"/>
                  <a:cs typeface="+mn-ea"/>
                  <a:sym typeface="+mn-lt"/>
                </a:rPr>
                <a:t>对照审核</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文本框 12"/>
          <p:cNvSpPr txBox="1"/>
          <p:nvPr/>
        </p:nvSpPr>
        <p:spPr>
          <a:xfrm>
            <a:off x="1256444" y="1801278"/>
            <a:ext cx="4910095" cy="3211135"/>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对照审核页右边的经费预算审核，如右边无经费预算可在项目基本信息中下载经费预算表来</a:t>
            </a:r>
            <a:r>
              <a:rPr lang="zh-CN" altLang="en-US" dirty="0" smtClean="0">
                <a:latin typeface="微软雅黑" panose="020B0503020204020204" pitchFamily="34" charset="-122"/>
                <a:ea typeface="微软雅黑" panose="020B0503020204020204" pitchFamily="34" charset="-122"/>
              </a:rPr>
              <a:t>查看</a:t>
            </a:r>
            <a:endParaRPr lang="en-US" altLang="zh-CN" dirty="0" smtClean="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核实该笔经费，是否为该项目经费，提交审核的金额是否正确（财务系统以元为单位，科研系统以万元为单位）</a:t>
            </a:r>
          </a:p>
          <a:p>
            <a:pPr marL="285750" indent="-285750">
              <a:lnSpc>
                <a:spcPct val="150000"/>
              </a:lnSpc>
              <a:spcBef>
                <a:spcPts val="1000"/>
              </a:spcBef>
              <a:buFont typeface="Arial" panose="020B0604020202020204" pitchFamily="34" charset="0"/>
              <a:buChar char="•"/>
            </a:pPr>
            <a:endParaRPr lang="zh-CN" altLang="en-US" sz="1600" dirty="0">
              <a:latin typeface="微软雅黑" panose="020B0503020204020204" pitchFamily="34" charset="-122"/>
              <a:ea typeface="微软雅黑" panose="020B0503020204020204" pitchFamily="34" charset="-122"/>
            </a:endParaRPr>
          </a:p>
        </p:txBody>
      </p:sp>
      <p:grpSp>
        <p:nvGrpSpPr>
          <p:cNvPr id="14" name="千图PPT彼岸天：ID 8661124库_组合 103"/>
          <p:cNvGrpSpPr/>
          <p:nvPr>
            <p:custDataLst>
              <p:tags r:id="rId1"/>
            </p:custDataLst>
          </p:nvPr>
        </p:nvGrpSpPr>
        <p:grpSpPr>
          <a:xfrm>
            <a:off x="926614" y="4579429"/>
            <a:ext cx="4381781" cy="624349"/>
            <a:chOff x="6588320" y="2238250"/>
            <a:chExt cx="4381781" cy="624349"/>
          </a:xfrm>
        </p:grpSpPr>
        <p:sp>
          <p:nvSpPr>
            <p:cNvPr id="15" name="菱形 14"/>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0000" lnSpcReduction="20000"/>
            </a:bodyPr>
            <a:lstStyle/>
            <a:p>
              <a:pPr algn="ctr">
                <a:lnSpc>
                  <a:spcPct val="150000"/>
                </a:lnSpc>
              </a:pPr>
              <a:r>
                <a:rPr lang="en-US" altLang="zh-CN" sz="2000" dirty="0">
                  <a:solidFill>
                    <a:schemeClr val="bg1"/>
                  </a:solidFill>
                  <a:cs typeface="+mn-ea"/>
                  <a:sym typeface="+mn-lt"/>
                </a:rPr>
                <a:t>02</a:t>
              </a:r>
            </a:p>
          </p:txBody>
        </p:sp>
        <p:sp>
          <p:nvSpPr>
            <p:cNvPr id="16" name="文本框 244"/>
            <p:cNvSpPr txBox="1"/>
            <p:nvPr/>
          </p:nvSpPr>
          <p:spPr>
            <a:xfrm>
              <a:off x="7007527" y="2462106"/>
              <a:ext cx="3962574"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管理费</a:t>
              </a:r>
            </a:p>
          </p:txBody>
        </p:sp>
      </p:grpSp>
      <p:sp>
        <p:nvSpPr>
          <p:cNvPr id="17" name="文本框 16"/>
          <p:cNvSpPr txBox="1"/>
          <p:nvPr/>
        </p:nvSpPr>
        <p:spPr>
          <a:xfrm>
            <a:off x="1378240" y="5100397"/>
            <a:ext cx="4915437" cy="1338828"/>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全额提取</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，如该笔经费为外协费（合作单位经费）或设备费，则管理费为减提</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（外协）或减提</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（设备）</a:t>
            </a:r>
          </a:p>
        </p:txBody>
      </p:sp>
      <p:grpSp>
        <p:nvGrpSpPr>
          <p:cNvPr id="18" name="千图PPT彼岸天：ID 8661124库_组合 105"/>
          <p:cNvGrpSpPr/>
          <p:nvPr>
            <p:custDataLst>
              <p:tags r:id="rId2"/>
            </p:custDataLst>
          </p:nvPr>
        </p:nvGrpSpPr>
        <p:grpSpPr>
          <a:xfrm>
            <a:off x="6440237" y="1125495"/>
            <a:ext cx="4790260" cy="1119277"/>
            <a:chOff x="6588320" y="3995402"/>
            <a:chExt cx="4576978" cy="1119277"/>
          </a:xfrm>
        </p:grpSpPr>
        <p:sp>
          <p:nvSpPr>
            <p:cNvPr id="19" name="菱形 18"/>
            <p:cNvSpPr/>
            <p:nvPr/>
          </p:nvSpPr>
          <p:spPr>
            <a:xfrm>
              <a:off x="6588320" y="399540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70000" lnSpcReduction="20000"/>
            </a:bodyPr>
            <a:lstStyle/>
            <a:p>
              <a:pPr algn="ctr">
                <a:lnSpc>
                  <a:spcPct val="150000"/>
                </a:lnSpc>
              </a:pPr>
              <a:r>
                <a:rPr lang="en-US" altLang="zh-CN" sz="2000" dirty="0" smtClean="0">
                  <a:solidFill>
                    <a:schemeClr val="bg1"/>
                  </a:solidFill>
                  <a:cs typeface="+mn-ea"/>
                  <a:sym typeface="+mn-lt"/>
                </a:rPr>
                <a:t>03</a:t>
              </a:r>
              <a:endParaRPr lang="en-US" altLang="zh-CN" sz="2000" dirty="0">
                <a:solidFill>
                  <a:schemeClr val="bg1"/>
                </a:solidFill>
                <a:cs typeface="+mn-ea"/>
                <a:sym typeface="+mn-lt"/>
              </a:endParaRPr>
            </a:p>
          </p:txBody>
        </p:sp>
        <p:grpSp>
          <p:nvGrpSpPr>
            <p:cNvPr id="20" name="组合 19"/>
            <p:cNvGrpSpPr/>
            <p:nvPr/>
          </p:nvGrpSpPr>
          <p:grpSpPr>
            <a:xfrm>
              <a:off x="6768974" y="4229444"/>
              <a:ext cx="4396324" cy="885235"/>
              <a:chOff x="6137722" y="1672876"/>
              <a:chExt cx="4695363" cy="885235"/>
            </a:xfrm>
          </p:grpSpPr>
          <p:sp>
            <p:nvSpPr>
              <p:cNvPr id="21" name="文本框 248"/>
              <p:cNvSpPr txBox="1"/>
              <p:nvPr/>
            </p:nvSpPr>
            <p:spPr>
              <a:xfrm>
                <a:off x="6427143" y="1672876"/>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劳务费</a:t>
                </a:r>
              </a:p>
            </p:txBody>
          </p:sp>
          <p:sp>
            <p:nvSpPr>
              <p:cNvPr id="22" name="文本框 249"/>
              <p:cNvSpPr txBox="1"/>
              <p:nvPr/>
            </p:nvSpPr>
            <p:spPr>
              <a:xfrm>
                <a:off x="6137722" y="2237743"/>
                <a:ext cx="4695363" cy="320368"/>
              </a:xfrm>
              <a:prstGeom prst="rect">
                <a:avLst/>
              </a:prstGeom>
            </p:spPr>
            <p:txBody>
              <a:bodyPr vert="horz" wrap="square" lIns="360000" tIns="0" rIns="0" bIns="0" anchor="ctr" anchorCtr="0">
                <a:noAutofit/>
              </a:bodyPr>
              <a:lstStyle/>
              <a:p>
                <a:pPr marL="457200" indent="-4572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sym typeface="+mn-lt"/>
                  </a:rPr>
                  <a:t>根据预算填写（一般系统会自动生成）</a:t>
                </a:r>
              </a:p>
            </p:txBody>
          </p:sp>
        </p:grpSp>
      </p:grpSp>
      <p:grpSp>
        <p:nvGrpSpPr>
          <p:cNvPr id="23" name="千图PPT彼岸天：ID 8661124库_组合 106"/>
          <p:cNvGrpSpPr/>
          <p:nvPr>
            <p:custDataLst>
              <p:tags r:id="rId3"/>
            </p:custDataLst>
          </p:nvPr>
        </p:nvGrpSpPr>
        <p:grpSpPr>
          <a:xfrm>
            <a:off x="6490176" y="2651083"/>
            <a:ext cx="5386112" cy="2719852"/>
            <a:chOff x="6582881" y="4643358"/>
            <a:chExt cx="5386112" cy="2719852"/>
          </a:xfrm>
        </p:grpSpPr>
        <p:sp>
          <p:nvSpPr>
            <p:cNvPr id="24" name="菱形 23"/>
            <p:cNvSpPr/>
            <p:nvPr/>
          </p:nvSpPr>
          <p:spPr>
            <a:xfrm>
              <a:off x="6582881" y="4643358"/>
              <a:ext cx="624349" cy="62434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0000" lnSpcReduction="20000"/>
            </a:bodyPr>
            <a:lstStyle/>
            <a:p>
              <a:pPr algn="ctr">
                <a:lnSpc>
                  <a:spcPct val="150000"/>
                </a:lnSpc>
              </a:pPr>
              <a:r>
                <a:rPr lang="en-US" altLang="zh-CN" sz="2000" dirty="0" smtClean="0">
                  <a:solidFill>
                    <a:schemeClr val="bg1"/>
                  </a:solidFill>
                  <a:cs typeface="+mn-ea"/>
                  <a:sym typeface="+mn-lt"/>
                </a:rPr>
                <a:t>04</a:t>
              </a:r>
              <a:endParaRPr lang="en-US" altLang="zh-CN" sz="2000" dirty="0">
                <a:solidFill>
                  <a:schemeClr val="bg1"/>
                </a:solidFill>
                <a:cs typeface="+mn-ea"/>
                <a:sym typeface="+mn-lt"/>
              </a:endParaRPr>
            </a:p>
          </p:txBody>
        </p:sp>
        <p:grpSp>
          <p:nvGrpSpPr>
            <p:cNvPr id="25" name="组合 24"/>
            <p:cNvGrpSpPr/>
            <p:nvPr/>
          </p:nvGrpSpPr>
          <p:grpSpPr>
            <a:xfrm>
              <a:off x="6722013" y="4889369"/>
              <a:ext cx="5246980" cy="2473841"/>
              <a:chOff x="6087564" y="1454225"/>
              <a:chExt cx="5603879" cy="2473841"/>
            </a:xfrm>
          </p:grpSpPr>
          <p:sp>
            <p:nvSpPr>
              <p:cNvPr id="26" name="文本框 250"/>
              <p:cNvSpPr txBox="1"/>
              <p:nvPr/>
            </p:nvSpPr>
            <p:spPr>
              <a:xfrm>
                <a:off x="6387462" y="1454225"/>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5">
                        <a:lumMod val="100000"/>
                      </a:schemeClr>
                    </a:solidFill>
                    <a:latin typeface="微软雅黑" panose="020B0503020204020204" pitchFamily="34" charset="-122"/>
                    <a:ea typeface="微软雅黑" panose="020B0503020204020204" pitchFamily="34" charset="-122"/>
                    <a:cs typeface="+mn-ea"/>
                    <a:sym typeface="+mn-lt"/>
                  </a:rPr>
                  <a:t>外协费或设备费</a:t>
                </a:r>
                <a:endParaRPr lang="zh-CN" altLang="en-US" sz="2000" b="1" dirty="0">
                  <a:solidFill>
                    <a:schemeClr val="accent5">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251"/>
              <p:cNvSpPr txBox="1"/>
              <p:nvPr/>
            </p:nvSpPr>
            <p:spPr>
              <a:xfrm>
                <a:off x="6087564" y="2969401"/>
                <a:ext cx="5603879" cy="958665"/>
              </a:xfrm>
              <a:prstGeom prst="rect">
                <a:avLst/>
              </a:prstGeom>
            </p:spPr>
            <p:txBody>
              <a:bodyPr vert="horz" wrap="square" lIns="360000" tIns="0" rIns="0" bIns="0" anchor="ctr" anchorCtr="0">
                <a:noAutofit/>
              </a:bodyPr>
              <a:lstStyle/>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如该项目未提交外协费或设备费审核，需提醒科研人员在本次入账时提交外协费或设备费审核</a:t>
                </a:r>
                <a:endParaRPr lang="en-US" altLang="zh-CN" dirty="0">
                  <a:latin typeface="微软雅黑" panose="020B0503020204020204" pitchFamily="34" charset="-122"/>
                  <a:ea typeface="微软雅黑" panose="020B0503020204020204" pitchFamily="34" charset="-122"/>
                  <a:sym typeface="+mn-lt"/>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如本次提交</a:t>
                </a:r>
                <a:r>
                  <a:rPr lang="en-US" altLang="zh-CN" dirty="0">
                    <a:latin typeface="微软雅黑" panose="020B0503020204020204" pitchFamily="34" charset="-122"/>
                    <a:ea typeface="微软雅黑" panose="020B0503020204020204" pitchFamily="34" charset="-122"/>
                    <a:sym typeface="+mn-lt"/>
                  </a:rPr>
                  <a:t>10</a:t>
                </a:r>
                <a:r>
                  <a:rPr lang="zh-CN" altLang="en-US" dirty="0">
                    <a:latin typeface="微软雅黑" panose="020B0503020204020204" pitchFamily="34" charset="-122"/>
                    <a:ea typeface="微软雅黑" panose="020B0503020204020204" pitchFamily="34" charset="-122"/>
                    <a:sym typeface="+mn-lt"/>
                  </a:rPr>
                  <a:t>万入账申请，经审核有</a:t>
                </a: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万设备费还未提交审核，需联系科研人员分别按</a:t>
                </a:r>
                <a:r>
                  <a:rPr lang="en-US" altLang="zh-CN" dirty="0">
                    <a:latin typeface="微软雅黑" panose="020B0503020204020204" pitchFamily="34" charset="-122"/>
                    <a:ea typeface="微软雅黑" panose="020B0503020204020204" pitchFamily="34" charset="-122"/>
                    <a:sym typeface="+mn-lt"/>
                  </a:rPr>
                  <a:t>8</a:t>
                </a:r>
                <a:r>
                  <a:rPr lang="zh-CN" altLang="en-US" dirty="0">
                    <a:latin typeface="微软雅黑" panose="020B0503020204020204" pitchFamily="34" charset="-122"/>
                    <a:ea typeface="微软雅黑" panose="020B0503020204020204" pitchFamily="34" charset="-122"/>
                    <a:sym typeface="+mn-lt"/>
                  </a:rPr>
                  <a:t>万和</a:t>
                </a: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万提交入账申请。</a:t>
                </a:r>
                <a:r>
                  <a:rPr lang="en-US" altLang="zh-CN" dirty="0">
                    <a:latin typeface="微软雅黑" panose="020B0503020204020204" pitchFamily="34" charset="-122"/>
                    <a:ea typeface="微软雅黑" panose="020B0503020204020204" pitchFamily="34" charset="-122"/>
                    <a:sym typeface="+mn-lt"/>
                  </a:rPr>
                  <a:t>8</a:t>
                </a:r>
                <a:r>
                  <a:rPr lang="zh-CN" altLang="en-US" dirty="0">
                    <a:latin typeface="微软雅黑" panose="020B0503020204020204" pitchFamily="34" charset="-122"/>
                    <a:ea typeface="微软雅黑" panose="020B0503020204020204" pitchFamily="34" charset="-122"/>
                    <a:sym typeface="+mn-lt"/>
                  </a:rPr>
                  <a:t>万按管理费</a:t>
                </a:r>
                <a:r>
                  <a:rPr lang="en-US" altLang="zh-CN" dirty="0">
                    <a:latin typeface="微软雅黑" panose="020B0503020204020204" pitchFamily="34" charset="-122"/>
                    <a:ea typeface="微软雅黑" panose="020B0503020204020204" pitchFamily="34" charset="-122"/>
                    <a:sym typeface="+mn-lt"/>
                  </a:rPr>
                  <a:t>10%</a:t>
                </a:r>
                <a:r>
                  <a:rPr lang="zh-CN" altLang="en-US" dirty="0">
                    <a:latin typeface="微软雅黑" panose="020B0503020204020204" pitchFamily="34" charset="-122"/>
                    <a:ea typeface="微软雅黑" panose="020B0503020204020204" pitchFamily="34" charset="-122"/>
                    <a:sym typeface="+mn-lt"/>
                  </a:rPr>
                  <a:t>提取，</a:t>
                </a: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万按管理费减提</a:t>
                </a:r>
                <a:r>
                  <a:rPr lang="en-US" altLang="zh-CN" dirty="0">
                    <a:latin typeface="微软雅黑" panose="020B0503020204020204" pitchFamily="34" charset="-122"/>
                    <a:ea typeface="微软雅黑" panose="020B0503020204020204" pitchFamily="34" charset="-122"/>
                    <a:sym typeface="+mn-lt"/>
                  </a:rPr>
                  <a:t>3%</a:t>
                </a:r>
                <a:r>
                  <a:rPr lang="zh-CN" altLang="en-US" dirty="0">
                    <a:latin typeface="微软雅黑" panose="020B0503020204020204" pitchFamily="34" charset="-122"/>
                    <a:ea typeface="微软雅黑" panose="020B0503020204020204" pitchFamily="34" charset="-122"/>
                    <a:sym typeface="+mn-lt"/>
                  </a:rPr>
                  <a:t>（设备），此时设备费审核页面劳务费应选择</a:t>
                </a:r>
                <a:r>
                  <a:rPr lang="en-US" altLang="zh-CN" dirty="0">
                    <a:latin typeface="微软雅黑" panose="020B0503020204020204" pitchFamily="34" charset="-122"/>
                    <a:ea typeface="微软雅黑" panose="020B0503020204020204" pitchFamily="34" charset="-122"/>
                    <a:sym typeface="+mn-lt"/>
                  </a:rPr>
                  <a:t>0</a:t>
                </a:r>
              </a:p>
            </p:txBody>
          </p:sp>
        </p:grpSp>
      </p:grpSp>
      <p:pic>
        <p:nvPicPr>
          <p:cNvPr id="69" name="图片 4" descr="横向校标_画板 1"/>
          <p:cNvPicPr>
            <a:picLocks noChangeAspect="1"/>
          </p:cNvPicPr>
          <p:nvPr/>
        </p:nvPicPr>
        <p:blipFill>
          <a:blip r:embed="rId8"/>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419523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1B86F49-CCE0-4E1A-8F78-9E6856803B19}"/>
              </a:ext>
            </a:extLst>
          </p:cNvPr>
          <p:cNvSpPr/>
          <p:nvPr/>
        </p:nvSpPr>
        <p:spPr>
          <a:xfrm>
            <a:off x="0" y="118400"/>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经费外拨</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组合 8"/>
          <p:cNvGrpSpPr/>
          <p:nvPr/>
        </p:nvGrpSpPr>
        <p:grpSpPr>
          <a:xfrm>
            <a:off x="1773483" y="1563355"/>
            <a:ext cx="2838450" cy="3341125"/>
            <a:chOff x="1977765" y="1135337"/>
            <a:chExt cx="2644150" cy="3341125"/>
          </a:xfrm>
        </p:grpSpPr>
        <p:cxnSp>
          <p:nvCxnSpPr>
            <p:cNvPr id="10" name="直接连接符 9"/>
            <p:cNvCxnSpPr/>
            <p:nvPr/>
          </p:nvCxnSpPr>
          <p:spPr>
            <a:xfrm>
              <a:off x="2039531" y="1272133"/>
              <a:ext cx="7089" cy="3204329"/>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
          <p:nvSpPr>
            <p:cNvPr id="13" name="文本框 12"/>
            <p:cNvSpPr txBox="1"/>
            <p:nvPr/>
          </p:nvSpPr>
          <p:spPr>
            <a:xfrm>
              <a:off x="2260321" y="1955824"/>
              <a:ext cx="2197289"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经费审核</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“经费外拨审核”</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199960" y="3119377"/>
              <a:ext cx="2421955" cy="736868"/>
            </a:xfrm>
            <a:prstGeom prst="rect">
              <a:avLst/>
            </a:prstGeom>
            <a:noFill/>
          </p:spPr>
          <p:txBody>
            <a:bodyPr wrap="square" rtlCol="0">
              <a:spAutoFit/>
            </a:bodyPr>
            <a:lstStyle/>
            <a:p>
              <a:pPr>
                <a:lnSpc>
                  <a:spcPts val="2600"/>
                </a:lnSpc>
              </a:pPr>
              <a:r>
                <a:rPr lang="zh-CN" altLang="en-US" sz="2000" dirty="0" smtClean="0">
                  <a:latin typeface="微软雅黑" panose="020B0503020204020204" pitchFamily="34" charset="-122"/>
                  <a:ea typeface="微软雅黑" panose="020B0503020204020204" pitchFamily="34" charset="-122"/>
                </a:rPr>
                <a:t>点击“审核”</a:t>
              </a:r>
              <a:endParaRPr lang="en-US" altLang="zh-CN" sz="2000" dirty="0" smtClean="0">
                <a:latin typeface="微软雅黑" panose="020B0503020204020204" pitchFamily="34" charset="-122"/>
                <a:ea typeface="微软雅黑" panose="020B0503020204020204" pitchFamily="34" charset="-122"/>
              </a:endParaRPr>
            </a:p>
            <a:p>
              <a:pPr>
                <a:lnSpc>
                  <a:spcPts val="2600"/>
                </a:lnSpc>
              </a:pPr>
              <a:r>
                <a:rPr lang="zh-CN" altLang="en-US" sz="2000" dirty="0" smtClean="0">
                  <a:latin typeface="微软雅黑" panose="020B0503020204020204" pitchFamily="34" charset="-122"/>
                  <a:ea typeface="微软雅黑" panose="020B0503020204020204" pitchFamily="34" charset="-122"/>
                </a:rPr>
                <a:t>进入审核页面</a:t>
              </a:r>
              <a:endParaRPr lang="zh-CN" altLang="en-US" sz="2000" dirty="0">
                <a:latin typeface="微软雅黑" panose="020B0503020204020204" pitchFamily="34" charset="-122"/>
                <a:ea typeface="微软雅黑" panose="020B0503020204020204" pitchFamily="34" charset="-122"/>
              </a:endParaRPr>
            </a:p>
          </p:txBody>
        </p:sp>
        <p:sp>
          <p:nvSpPr>
            <p:cNvPr id="16"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grpSp>
      <p:sp>
        <p:nvSpPr>
          <p:cNvPr id="26" name="文本框 25"/>
          <p:cNvSpPr txBox="1"/>
          <p:nvPr/>
        </p:nvSpPr>
        <p:spPr>
          <a:xfrm>
            <a:off x="2052382" y="4750901"/>
            <a:ext cx="2599927"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点击</a:t>
            </a:r>
            <a:r>
              <a:rPr lang="zh-CN" altLang="en-US" sz="2000" dirty="0" smtClean="0">
                <a:latin typeface="微软雅黑" panose="020B0503020204020204" pitchFamily="34" charset="-122"/>
                <a:ea typeface="微软雅黑" panose="020B0503020204020204" pitchFamily="34" charset="-122"/>
              </a:rPr>
              <a:t>“确定”</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审核</a:t>
            </a:r>
            <a:r>
              <a:rPr lang="zh-CN" altLang="en-US" sz="2000" dirty="0">
                <a:latin typeface="微软雅黑" panose="020B0503020204020204" pitchFamily="34" charset="-122"/>
                <a:ea typeface="微软雅黑" panose="020B0503020204020204" pitchFamily="34" charset="-122"/>
              </a:rPr>
              <a:t>完成</a:t>
            </a:r>
          </a:p>
        </p:txBody>
      </p:sp>
      <p:grpSp>
        <p:nvGrpSpPr>
          <p:cNvPr id="30" name="组合 29"/>
          <p:cNvGrpSpPr/>
          <p:nvPr/>
        </p:nvGrpSpPr>
        <p:grpSpPr>
          <a:xfrm>
            <a:off x="5104369" y="1639428"/>
            <a:ext cx="5810242" cy="3547714"/>
            <a:chOff x="4872456" y="1598634"/>
            <a:chExt cx="5239430" cy="2937588"/>
          </a:xfrm>
        </p:grpSpPr>
        <p:pic>
          <p:nvPicPr>
            <p:cNvPr id="24" name="图片 23"/>
            <p:cNvPicPr>
              <a:picLocks noChangeAspect="1"/>
            </p:cNvPicPr>
            <p:nvPr/>
          </p:nvPicPr>
          <p:blipFill>
            <a:blip r:embed="rId5"/>
            <a:stretch>
              <a:fillRect/>
            </a:stretch>
          </p:blipFill>
          <p:spPr>
            <a:xfrm>
              <a:off x="4872456" y="1598634"/>
              <a:ext cx="5239430" cy="2937588"/>
            </a:xfrm>
            <a:prstGeom prst="rect">
              <a:avLst/>
            </a:prstGeom>
            <a:ln>
              <a:solidFill>
                <a:srgbClr val="000000"/>
              </a:solidFill>
            </a:ln>
          </p:spPr>
        </p:pic>
        <p:pic>
          <p:nvPicPr>
            <p:cNvPr id="27" name="图片 2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453032" y="2244869"/>
              <a:ext cx="330621" cy="314737"/>
            </a:xfrm>
            <a:prstGeom prst="rect">
              <a:avLst/>
            </a:prstGeom>
            <a:ln>
              <a:noFill/>
            </a:ln>
          </p:spPr>
        </p:pic>
        <p:pic>
          <p:nvPicPr>
            <p:cNvPr id="28" name="图片 2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453031" y="3394516"/>
              <a:ext cx="330621" cy="314737"/>
            </a:xfrm>
            <a:prstGeom prst="rect">
              <a:avLst/>
            </a:prstGeom>
            <a:ln>
              <a:noFill/>
            </a:ln>
          </p:spPr>
        </p:pic>
        <p:pic>
          <p:nvPicPr>
            <p:cNvPr id="29" name="图片 2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708254" y="3559826"/>
              <a:ext cx="330621" cy="314737"/>
            </a:xfrm>
            <a:prstGeom prst="rect">
              <a:avLst/>
            </a:prstGeom>
            <a:ln>
              <a:noFill/>
            </a:ln>
          </p:spPr>
        </p:pic>
      </p:grpSp>
      <p:sp>
        <p:nvSpPr>
          <p:cNvPr id="71" name="Oval 9"/>
          <p:cNvSpPr>
            <a:spLocks noChangeArrowheads="1"/>
          </p:cNvSpPr>
          <p:nvPr/>
        </p:nvSpPr>
        <p:spPr bwMode="auto">
          <a:xfrm rot="5400000">
            <a:off x="1782032" y="158266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2" name="Oval 9"/>
          <p:cNvSpPr>
            <a:spLocks noChangeArrowheads="1"/>
          </p:cNvSpPr>
          <p:nvPr/>
        </p:nvSpPr>
        <p:spPr bwMode="auto">
          <a:xfrm rot="5400000">
            <a:off x="1762153" y="257462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5" name="Oval 9"/>
          <p:cNvSpPr>
            <a:spLocks noChangeArrowheads="1"/>
          </p:cNvSpPr>
          <p:nvPr/>
        </p:nvSpPr>
        <p:spPr bwMode="auto">
          <a:xfrm rot="5400000">
            <a:off x="1759193" y="3884978"/>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6" name="Freeform: Shape 109"/>
          <p:cNvSpPr/>
          <p:nvPr/>
        </p:nvSpPr>
        <p:spPr bwMode="auto">
          <a:xfrm>
            <a:off x="1731993" y="4859327"/>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pic>
        <p:nvPicPr>
          <p:cNvPr id="70" name="图片 4" descr="横向校标_画板 1"/>
          <p:cNvPicPr>
            <a:picLocks noChangeAspect="1"/>
          </p:cNvPicPr>
          <p:nvPr/>
        </p:nvPicPr>
        <p:blipFill>
          <a:blip r:embed="rId8"/>
          <a:srcRect l="23404" t="57280" r="60019" b="25884"/>
          <a:stretch>
            <a:fillRect/>
          </a:stretch>
        </p:blipFill>
        <p:spPr>
          <a:xfrm>
            <a:off x="11363498" y="6035555"/>
            <a:ext cx="678990" cy="690067"/>
          </a:xfrm>
          <a:prstGeom prst="ellipse">
            <a:avLst/>
          </a:prstGeom>
        </p:spPr>
      </p:pic>
      <p:sp>
        <p:nvSpPr>
          <p:cNvPr id="32" name="菱形 31"/>
          <p:cNvSpPr/>
          <p:nvPr/>
        </p:nvSpPr>
        <p:spPr>
          <a:xfrm>
            <a:off x="905082" y="168144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33" name="菱形 32"/>
          <p:cNvSpPr/>
          <p:nvPr/>
        </p:nvSpPr>
        <p:spPr>
          <a:xfrm>
            <a:off x="904279" y="3174366"/>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02</a:t>
            </a:r>
            <a:endParaRPr lang="en-US" altLang="zh-CN" dirty="0">
              <a:solidFill>
                <a:schemeClr val="bg1"/>
              </a:solidFill>
              <a:cs typeface="+mn-ea"/>
              <a:sym typeface="+mn-lt"/>
            </a:endParaRPr>
          </a:p>
        </p:txBody>
      </p:sp>
      <p:sp>
        <p:nvSpPr>
          <p:cNvPr id="34" name="菱形 33"/>
          <p:cNvSpPr/>
          <p:nvPr/>
        </p:nvSpPr>
        <p:spPr>
          <a:xfrm>
            <a:off x="869641" y="4328917"/>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spTree>
    <p:extLst>
      <p:ext uri="{BB962C8B-B14F-4D97-AF65-F5344CB8AC3E}">
        <p14:creationId xmlns:p14="http://schemas.microsoft.com/office/powerpoint/2010/main" val="879881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5">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sz="2400"/>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经费外拨</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组合 8"/>
          <p:cNvGrpSpPr/>
          <p:nvPr/>
        </p:nvGrpSpPr>
        <p:grpSpPr>
          <a:xfrm>
            <a:off x="1397134" y="1421214"/>
            <a:ext cx="4381781" cy="624349"/>
            <a:chOff x="1515309" y="1389622"/>
            <a:chExt cx="4381781" cy="624349"/>
          </a:xfrm>
        </p:grpSpPr>
        <p:sp>
          <p:nvSpPr>
            <p:cNvPr id="10" name="菱形 9"/>
            <p:cNvSpPr/>
            <p:nvPr/>
          </p:nvSpPr>
          <p:spPr>
            <a:xfrm>
              <a:off x="1515309" y="1389622"/>
              <a:ext cx="645573"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92500" lnSpcReduction="20000"/>
            </a:bodyPr>
            <a:lstStyle/>
            <a:p>
              <a:pPr algn="ctr">
                <a:lnSpc>
                  <a:spcPct val="150000"/>
                </a:lnSpc>
              </a:pPr>
              <a:r>
                <a:rPr lang="en-US" altLang="zh-CN" sz="1600" dirty="0">
                  <a:solidFill>
                    <a:schemeClr val="bg1"/>
                  </a:solidFill>
                  <a:cs typeface="+mn-ea"/>
                  <a:sym typeface="+mn-lt"/>
                </a:rPr>
                <a:t>01</a:t>
              </a:r>
            </a:p>
          </p:txBody>
        </p:sp>
        <p:sp>
          <p:nvSpPr>
            <p:cNvPr id="11" name="文本框 242"/>
            <p:cNvSpPr txBox="1"/>
            <p:nvPr/>
          </p:nvSpPr>
          <p:spPr>
            <a:xfrm>
              <a:off x="1934516" y="1643216"/>
              <a:ext cx="3962574" cy="242864"/>
            </a:xfrm>
            <a:prstGeom prst="rect">
              <a:avLst/>
            </a:prstGeom>
            <a:noFill/>
          </p:spPr>
          <p:txBody>
            <a:bodyPr wrap="none" lIns="360000" tIns="0" rIns="0" bIns="0" anchor="b" anchorCtr="0">
              <a:noAutofit/>
            </a:bodyPr>
            <a:lstStyle/>
            <a:p>
              <a:pPr>
                <a:lnSpc>
                  <a:spcPct val="180000"/>
                </a:lnSpc>
              </a:pPr>
              <a:r>
                <a:rPr lang="zh-CN" altLang="en-US" sz="2000" b="1" dirty="0" smtClean="0">
                  <a:solidFill>
                    <a:schemeClr val="accent1">
                      <a:lumMod val="100000"/>
                    </a:schemeClr>
                  </a:solidFill>
                  <a:latin typeface="微软雅黑" panose="020B0503020204020204" pitchFamily="34" charset="-122"/>
                  <a:ea typeface="微软雅黑" panose="020B0503020204020204" pitchFamily="34" charset="-122"/>
                  <a:cs typeface="+mn-ea"/>
                  <a:sym typeface="+mn-lt"/>
                </a:rPr>
                <a:t>对照审核</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文本框 11"/>
          <p:cNvSpPr txBox="1"/>
          <p:nvPr/>
        </p:nvSpPr>
        <p:spPr>
          <a:xfrm>
            <a:off x="1816341" y="2018989"/>
            <a:ext cx="4168823" cy="874407"/>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对照审核页面右边的经费预算中的外协</a:t>
            </a:r>
            <a:r>
              <a:rPr lang="zh-CN" altLang="en-US" dirty="0" smtClean="0">
                <a:latin typeface="微软雅黑" panose="020B0503020204020204" pitchFamily="34" charset="-122"/>
                <a:ea typeface="微软雅黑" panose="020B0503020204020204" pitchFamily="34" charset="-122"/>
              </a:rPr>
              <a:t>费进行审核</a:t>
            </a:r>
            <a:endParaRPr lang="zh-CN" altLang="en-US" dirty="0">
              <a:latin typeface="微软雅黑" panose="020B0503020204020204" pitchFamily="34" charset="-122"/>
              <a:ea typeface="微软雅黑" panose="020B0503020204020204" pitchFamily="34" charset="-122"/>
            </a:endParaRPr>
          </a:p>
        </p:txBody>
      </p:sp>
      <p:grpSp>
        <p:nvGrpSpPr>
          <p:cNvPr id="13" name="千图PPT彼岸天：ID 8661124库_组合 103"/>
          <p:cNvGrpSpPr/>
          <p:nvPr>
            <p:custDataLst>
              <p:tags r:id="rId1"/>
            </p:custDataLst>
          </p:nvPr>
        </p:nvGrpSpPr>
        <p:grpSpPr>
          <a:xfrm>
            <a:off x="1397134" y="3364121"/>
            <a:ext cx="4381781" cy="624349"/>
            <a:chOff x="6588320" y="2238250"/>
            <a:chExt cx="4381781" cy="624349"/>
          </a:xfrm>
        </p:grpSpPr>
        <p:sp>
          <p:nvSpPr>
            <p:cNvPr id="14" name="菱形 13"/>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lnSpc>
                  <a:spcPct val="150000"/>
                </a:lnSpc>
              </a:pPr>
              <a:r>
                <a:rPr lang="en-US" altLang="zh-CN" sz="1600" dirty="0">
                  <a:solidFill>
                    <a:schemeClr val="bg1"/>
                  </a:solidFill>
                  <a:cs typeface="+mn-ea"/>
                  <a:sym typeface="+mn-lt"/>
                </a:rPr>
                <a:t>02</a:t>
              </a:r>
            </a:p>
          </p:txBody>
        </p:sp>
        <p:sp>
          <p:nvSpPr>
            <p:cNvPr id="15" name="文本框 244"/>
            <p:cNvSpPr txBox="1"/>
            <p:nvPr/>
          </p:nvSpPr>
          <p:spPr>
            <a:xfrm>
              <a:off x="7007527" y="2462106"/>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经费外拨比例</a:t>
              </a:r>
              <a:endPar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6" name="文本框 15"/>
          <p:cNvSpPr txBox="1"/>
          <p:nvPr/>
        </p:nvSpPr>
        <p:spPr>
          <a:xfrm>
            <a:off x="1816341" y="4026903"/>
            <a:ext cx="4168823" cy="1921167"/>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外拨方式：从卡里拨钱</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横向项目外拨经费的比例最高为项目总经费的</a:t>
            </a:r>
            <a:r>
              <a:rPr lang="en-US" altLang="zh-CN" dirty="0">
                <a:latin typeface="微软雅黑" panose="020B0503020204020204" pitchFamily="34" charset="-122"/>
                <a:ea typeface="微软雅黑" panose="020B0503020204020204" pitchFamily="34" charset="-122"/>
              </a:rPr>
              <a:t>40%</a:t>
            </a:r>
          </a:p>
          <a:p>
            <a:pPr>
              <a:lnSpc>
                <a:spcPct val="150000"/>
              </a:lnSpc>
              <a:spcBef>
                <a:spcPts val="1000"/>
              </a:spcBef>
            </a:pPr>
            <a:endParaRPr lang="en-US" altLang="zh-CN" sz="1600" dirty="0">
              <a:latin typeface="微软雅黑" panose="020B0503020204020204" pitchFamily="34" charset="-122"/>
              <a:ea typeface="微软雅黑" panose="020B0503020204020204" pitchFamily="34" charset="-122"/>
            </a:endParaRPr>
          </a:p>
        </p:txBody>
      </p:sp>
      <p:grpSp>
        <p:nvGrpSpPr>
          <p:cNvPr id="17" name="千图PPT彼岸天：ID 8661124库_组合 105"/>
          <p:cNvGrpSpPr/>
          <p:nvPr>
            <p:custDataLst>
              <p:tags r:id="rId2"/>
            </p:custDataLst>
          </p:nvPr>
        </p:nvGrpSpPr>
        <p:grpSpPr>
          <a:xfrm>
            <a:off x="6584131" y="1284202"/>
            <a:ext cx="5278129" cy="935446"/>
            <a:chOff x="6588320" y="3995402"/>
            <a:chExt cx="5043126" cy="935446"/>
          </a:xfrm>
        </p:grpSpPr>
        <p:sp>
          <p:nvSpPr>
            <p:cNvPr id="18" name="菱形 17"/>
            <p:cNvSpPr/>
            <p:nvPr/>
          </p:nvSpPr>
          <p:spPr>
            <a:xfrm>
              <a:off x="6588320" y="399540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03</a:t>
              </a:r>
              <a:endParaRPr lang="en-US" altLang="zh-CN" sz="1600" dirty="0">
                <a:solidFill>
                  <a:schemeClr val="bg1"/>
                </a:solidFill>
                <a:cs typeface="+mn-ea"/>
                <a:sym typeface="+mn-lt"/>
              </a:endParaRPr>
            </a:p>
          </p:txBody>
        </p:sp>
        <p:grpSp>
          <p:nvGrpSpPr>
            <p:cNvPr id="19" name="组合 18"/>
            <p:cNvGrpSpPr/>
            <p:nvPr/>
          </p:nvGrpSpPr>
          <p:grpSpPr>
            <a:xfrm>
              <a:off x="6934485" y="4229444"/>
              <a:ext cx="4696961" cy="701404"/>
              <a:chOff x="6314491" y="1672876"/>
              <a:chExt cx="5016449" cy="701404"/>
            </a:xfrm>
          </p:grpSpPr>
          <p:sp>
            <p:nvSpPr>
              <p:cNvPr id="20" name="文本框 248"/>
              <p:cNvSpPr txBox="1"/>
              <p:nvPr/>
            </p:nvSpPr>
            <p:spPr>
              <a:xfrm>
                <a:off x="6427143" y="1672876"/>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4">
                        <a:lumMod val="100000"/>
                      </a:schemeClr>
                    </a:solidFill>
                    <a:latin typeface="微软雅黑" panose="020B0503020204020204" pitchFamily="34" charset="-122"/>
                    <a:ea typeface="微软雅黑" panose="020B0503020204020204" pitchFamily="34" charset="-122"/>
                    <a:cs typeface="+mn-ea"/>
                    <a:sym typeface="+mn-lt"/>
                  </a:rPr>
                  <a:t>管理费</a:t>
                </a:r>
                <a:endPar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49"/>
              <p:cNvSpPr txBox="1"/>
              <p:nvPr/>
            </p:nvSpPr>
            <p:spPr>
              <a:xfrm>
                <a:off x="6314491" y="2053912"/>
                <a:ext cx="5016449" cy="320368"/>
              </a:xfrm>
              <a:prstGeom prst="rect">
                <a:avLst/>
              </a:prstGeom>
            </p:spPr>
            <p:txBody>
              <a:bodyPr vert="horz" wrap="square" lIns="360000" tIns="0" rIns="0" bIns="0" anchor="ctr" anchorCtr="0">
                <a:no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sym typeface="+mn-lt"/>
                  </a:rPr>
                  <a:t>在线审核时管理费提取方式</a:t>
                </a:r>
                <a:r>
                  <a:rPr lang="zh-CN" altLang="en-US" dirty="0" smtClean="0">
                    <a:latin typeface="微软雅黑" panose="020B0503020204020204" pitchFamily="34" charset="-122"/>
                    <a:ea typeface="微软雅黑" panose="020B0503020204020204" pitchFamily="34" charset="-122"/>
                    <a:sym typeface="+mn-lt"/>
                  </a:rPr>
                  <a:t>为“不提不扣”</a:t>
                </a:r>
                <a:endParaRPr lang="zh-CN" altLang="en-US" dirty="0">
                  <a:latin typeface="微软雅黑" panose="020B0503020204020204" pitchFamily="34" charset="-122"/>
                  <a:ea typeface="微软雅黑" panose="020B0503020204020204" pitchFamily="34" charset="-122"/>
                  <a:sym typeface="+mn-lt"/>
                </a:endParaRPr>
              </a:p>
            </p:txBody>
          </p:sp>
        </p:grpSp>
      </p:grpSp>
      <p:grpSp>
        <p:nvGrpSpPr>
          <p:cNvPr id="22" name="千图PPT彼岸天：ID 8661124库_组合 106"/>
          <p:cNvGrpSpPr/>
          <p:nvPr>
            <p:custDataLst>
              <p:tags r:id="rId3"/>
            </p:custDataLst>
          </p:nvPr>
        </p:nvGrpSpPr>
        <p:grpSpPr>
          <a:xfrm>
            <a:off x="6584132" y="2691886"/>
            <a:ext cx="4452166" cy="1175601"/>
            <a:chOff x="6582881" y="4873978"/>
            <a:chExt cx="4452166" cy="1175601"/>
          </a:xfrm>
        </p:grpSpPr>
        <p:sp>
          <p:nvSpPr>
            <p:cNvPr id="23" name="菱形 22"/>
            <p:cNvSpPr/>
            <p:nvPr/>
          </p:nvSpPr>
          <p:spPr>
            <a:xfrm>
              <a:off x="6582881" y="4873978"/>
              <a:ext cx="624349" cy="62434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04</a:t>
              </a:r>
              <a:endParaRPr lang="en-US" altLang="zh-CN" sz="1600" dirty="0">
                <a:solidFill>
                  <a:schemeClr val="bg1"/>
                </a:solidFill>
                <a:cs typeface="+mn-ea"/>
                <a:sym typeface="+mn-lt"/>
              </a:endParaRPr>
            </a:p>
          </p:txBody>
        </p:sp>
        <p:grpSp>
          <p:nvGrpSpPr>
            <p:cNvPr id="24" name="组合 23"/>
            <p:cNvGrpSpPr/>
            <p:nvPr/>
          </p:nvGrpSpPr>
          <p:grpSpPr>
            <a:xfrm>
              <a:off x="7002913" y="5072120"/>
              <a:ext cx="4032134" cy="977459"/>
              <a:chOff x="6387572" y="1636976"/>
              <a:chExt cx="4306400" cy="977459"/>
            </a:xfrm>
          </p:grpSpPr>
          <p:sp>
            <p:nvSpPr>
              <p:cNvPr id="25" name="文本框 250"/>
              <p:cNvSpPr txBox="1"/>
              <p:nvPr/>
            </p:nvSpPr>
            <p:spPr>
              <a:xfrm>
                <a:off x="6461863" y="1636976"/>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5">
                        <a:lumMod val="100000"/>
                      </a:schemeClr>
                    </a:solidFill>
                    <a:latin typeface="微软雅黑" panose="020B0503020204020204" pitchFamily="34" charset="-122"/>
                    <a:ea typeface="微软雅黑" panose="020B0503020204020204" pitchFamily="34" charset="-122"/>
                    <a:cs typeface="+mn-ea"/>
                    <a:sym typeface="+mn-lt"/>
                  </a:rPr>
                  <a:t>应税、劳务费</a:t>
                </a:r>
                <a:endParaRPr lang="zh-CN" altLang="en-US" sz="2000" b="1" dirty="0">
                  <a:solidFill>
                    <a:schemeClr val="accent5">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251"/>
              <p:cNvSpPr txBox="1"/>
              <p:nvPr/>
            </p:nvSpPr>
            <p:spPr>
              <a:xfrm>
                <a:off x="6387572" y="2016117"/>
                <a:ext cx="4232111" cy="598318"/>
              </a:xfrm>
              <a:prstGeom prst="rect">
                <a:avLst/>
              </a:prstGeom>
            </p:spPr>
            <p:txBody>
              <a:bodyPr vert="horz" wrap="square" lIns="360000" tIns="0" rIns="0" bIns="0" anchor="ctr" anchorCtr="0">
                <a:noAutofit/>
              </a:bodyPr>
              <a:lstStyle/>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非应</a:t>
                </a:r>
                <a:r>
                  <a:rPr lang="zh-CN" altLang="en-US" dirty="0" smtClean="0">
                    <a:latin typeface="微软雅黑" panose="020B0503020204020204" pitchFamily="34" charset="-122"/>
                    <a:ea typeface="微软雅黑" panose="020B0503020204020204" pitchFamily="34" charset="-122"/>
                    <a:sym typeface="+mn-lt"/>
                  </a:rPr>
                  <a:t>税</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劳务费为</a:t>
                </a:r>
                <a:r>
                  <a:rPr lang="en-US" altLang="zh-CN" dirty="0" smtClean="0">
                    <a:latin typeface="微软雅黑" panose="020B0503020204020204" pitchFamily="34" charset="-122"/>
                    <a:ea typeface="微软雅黑" panose="020B0503020204020204" pitchFamily="34" charset="-122"/>
                    <a:sym typeface="+mn-lt"/>
                  </a:rPr>
                  <a:t>0 </a:t>
                </a:r>
                <a:endParaRPr lang="en-US" altLang="zh-CN" dirty="0">
                  <a:latin typeface="微软雅黑" panose="020B0503020204020204" pitchFamily="34" charset="-122"/>
                  <a:ea typeface="微软雅黑" panose="020B0503020204020204" pitchFamily="34" charset="-122"/>
                  <a:sym typeface="+mn-lt"/>
                </a:endParaRPr>
              </a:p>
            </p:txBody>
          </p:sp>
        </p:grpSp>
      </p:grpSp>
      <p:grpSp>
        <p:nvGrpSpPr>
          <p:cNvPr id="27" name="组合 26"/>
          <p:cNvGrpSpPr/>
          <p:nvPr/>
        </p:nvGrpSpPr>
        <p:grpSpPr>
          <a:xfrm>
            <a:off x="6527224" y="4150591"/>
            <a:ext cx="4381781" cy="624349"/>
            <a:chOff x="1515309" y="1389622"/>
            <a:chExt cx="4381781" cy="624349"/>
          </a:xfrm>
        </p:grpSpPr>
        <p:sp>
          <p:nvSpPr>
            <p:cNvPr id="28" name="菱形 27"/>
            <p:cNvSpPr/>
            <p:nvPr/>
          </p:nvSpPr>
          <p:spPr>
            <a:xfrm>
              <a:off x="1515309" y="1389622"/>
              <a:ext cx="645573"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05</a:t>
              </a:r>
              <a:endParaRPr lang="en-US" altLang="zh-CN" dirty="0">
                <a:solidFill>
                  <a:schemeClr val="bg1"/>
                </a:solidFill>
                <a:cs typeface="+mn-ea"/>
                <a:sym typeface="+mn-lt"/>
              </a:endParaRPr>
            </a:p>
          </p:txBody>
        </p:sp>
        <p:sp>
          <p:nvSpPr>
            <p:cNvPr id="29" name="文本框 242"/>
            <p:cNvSpPr txBox="1"/>
            <p:nvPr/>
          </p:nvSpPr>
          <p:spPr>
            <a:xfrm>
              <a:off x="1934516" y="1643216"/>
              <a:ext cx="3962574" cy="242864"/>
            </a:xfrm>
            <a:prstGeom prst="rect">
              <a:avLst/>
            </a:prstGeom>
            <a:noFill/>
          </p:spPr>
          <p:txBody>
            <a:bodyPr wrap="none" lIns="360000" tIns="0" rIns="0" bIns="0" anchor="b" anchorCtr="0">
              <a:noAutofit/>
            </a:bodyPr>
            <a:lstStyle/>
            <a:p>
              <a:pPr>
                <a:lnSpc>
                  <a:spcPct val="18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检查</a:t>
              </a:r>
            </a:p>
          </p:txBody>
        </p:sp>
      </p:grpSp>
      <p:sp>
        <p:nvSpPr>
          <p:cNvPr id="30" name="文本框 249"/>
          <p:cNvSpPr txBox="1"/>
          <p:nvPr/>
        </p:nvSpPr>
        <p:spPr>
          <a:xfrm>
            <a:off x="6995492" y="5028534"/>
            <a:ext cx="4368006" cy="768747"/>
          </a:xfrm>
          <a:prstGeom prst="rect">
            <a:avLst/>
          </a:prstGeom>
        </p:spPr>
        <p:txBody>
          <a:bodyPr vert="horz" wrap="square" lIns="360000" tIns="0" rIns="0" bIns="0" anchor="ctr" anchorCtr="0">
            <a:no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sym typeface="+mn-lt"/>
              </a:rPr>
              <a:t>是</a:t>
            </a:r>
            <a:r>
              <a:rPr lang="zh-CN" altLang="en-US" dirty="0" smtClean="0">
                <a:latin typeface="微软雅黑" panose="020B0503020204020204" pitchFamily="34" charset="-122"/>
                <a:ea typeface="微软雅黑" panose="020B0503020204020204" pitchFamily="34" charset="-122"/>
                <a:sym typeface="+mn-lt"/>
              </a:rPr>
              <a:t>否</a:t>
            </a:r>
            <a:r>
              <a:rPr lang="zh-CN" altLang="en-US" dirty="0">
                <a:latin typeface="微软雅黑" panose="020B0503020204020204" pitchFamily="34" charset="-122"/>
                <a:ea typeface="微软雅黑" panose="020B0503020204020204" pitchFamily="34" charset="-122"/>
                <a:sym typeface="+mn-lt"/>
              </a:rPr>
              <a:t>已签订外拨</a:t>
            </a:r>
            <a:r>
              <a:rPr lang="zh-CN" altLang="en-US" dirty="0" smtClean="0">
                <a:latin typeface="微软雅黑" panose="020B0503020204020204" pitchFamily="34" charset="-122"/>
                <a:ea typeface="微软雅黑" panose="020B0503020204020204" pitchFamily="34" charset="-122"/>
                <a:sym typeface="+mn-lt"/>
              </a:rPr>
              <a:t>合同</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spcBef>
                <a:spcPts val="1000"/>
              </a:spcBef>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是否</a:t>
            </a:r>
            <a:r>
              <a:rPr lang="zh-CN" altLang="en-US" dirty="0">
                <a:latin typeface="微软雅黑" panose="020B0503020204020204" pitchFamily="34" charset="-122"/>
                <a:ea typeface="微软雅黑" panose="020B0503020204020204" pitchFamily="34" charset="-122"/>
                <a:sym typeface="+mn-lt"/>
              </a:rPr>
              <a:t>已</a:t>
            </a:r>
            <a:r>
              <a:rPr lang="zh-CN" altLang="en-US" dirty="0" smtClean="0">
                <a:latin typeface="微软雅黑" panose="020B0503020204020204" pitchFamily="34" charset="-122"/>
                <a:ea typeface="微软雅黑" panose="020B0503020204020204" pitchFamily="34" charset="-122"/>
                <a:sym typeface="+mn-lt"/>
              </a:rPr>
              <a:t>留底</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spcBef>
                <a:spcPts val="1000"/>
              </a:spcBef>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是否上传审核</a:t>
            </a:r>
            <a:r>
              <a:rPr lang="zh-CN" altLang="en-US" dirty="0">
                <a:latin typeface="微软雅黑" panose="020B0503020204020204" pitchFamily="34" charset="-122"/>
                <a:ea typeface="微软雅黑" panose="020B0503020204020204" pitchFamily="34" charset="-122"/>
                <a:sym typeface="+mn-lt"/>
              </a:rPr>
              <a:t>页面外拨合同</a:t>
            </a:r>
            <a:r>
              <a:rPr lang="zh-CN" altLang="en-US" dirty="0" smtClean="0">
                <a:latin typeface="微软雅黑" panose="020B0503020204020204" pitchFamily="34" charset="-122"/>
                <a:ea typeface="微软雅黑" panose="020B0503020204020204" pitchFamily="34" charset="-122"/>
                <a:sym typeface="+mn-lt"/>
              </a:rPr>
              <a:t>电子版</a:t>
            </a:r>
            <a:endParaRPr lang="zh-CN" altLang="en-US" dirty="0">
              <a:latin typeface="微软雅黑" panose="020B0503020204020204" pitchFamily="34" charset="-122"/>
              <a:ea typeface="微软雅黑" panose="020B0503020204020204" pitchFamily="34" charset="-122"/>
              <a:sym typeface="+mn-lt"/>
            </a:endParaRPr>
          </a:p>
        </p:txBody>
      </p:sp>
      <p:pic>
        <p:nvPicPr>
          <p:cNvPr id="71" name="图片 4" descr="横向校标_画板 1"/>
          <p:cNvPicPr>
            <a:picLocks noChangeAspect="1"/>
          </p:cNvPicPr>
          <p:nvPr/>
        </p:nvPicPr>
        <p:blipFill>
          <a:blip r:embed="rId8"/>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248927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项目结题</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10" name="组合 9"/>
          <p:cNvGrpSpPr/>
          <p:nvPr/>
        </p:nvGrpSpPr>
        <p:grpSpPr>
          <a:xfrm>
            <a:off x="1773483" y="1563355"/>
            <a:ext cx="2896418" cy="3341125"/>
            <a:chOff x="1977765" y="1135337"/>
            <a:chExt cx="2698150" cy="3341125"/>
          </a:xfrm>
        </p:grpSpPr>
        <p:cxnSp>
          <p:nvCxnSpPr>
            <p:cNvPr id="11" name="直接连接符 10"/>
            <p:cNvCxnSpPr/>
            <p:nvPr/>
          </p:nvCxnSpPr>
          <p:spPr>
            <a:xfrm>
              <a:off x="2039531" y="1272133"/>
              <a:ext cx="7089" cy="3204329"/>
            </a:xfrm>
            <a:prstGeom prst="line">
              <a:avLst/>
            </a:prstGeom>
            <a:ln/>
          </p:spPr>
          <p:style>
            <a:lnRef idx="3">
              <a:schemeClr val="accent6"/>
            </a:lnRef>
            <a:fillRef idx="0">
              <a:schemeClr val="accent6"/>
            </a:fillRef>
            <a:effectRef idx="2">
              <a:schemeClr val="accent6"/>
            </a:effectRef>
            <a:fontRef idx="minor">
              <a:schemeClr val="tx1"/>
            </a:fontRef>
          </p:style>
        </p:cxnSp>
        <p:sp>
          <p:nvSpPr>
            <p:cNvPr id="21"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000">
                <a:solidFill>
                  <a:prstClr val="black"/>
                </a:solidFill>
                <a:latin typeface="+mn-lt"/>
                <a:cs typeface="+mn-ea"/>
                <a:sym typeface="+mn-lt"/>
              </a:endParaRPr>
            </a:p>
          </p:txBody>
        </p:sp>
        <p:sp>
          <p:nvSpPr>
            <p:cNvPr id="14" name="文本框 13"/>
            <p:cNvSpPr txBox="1"/>
            <p:nvPr/>
          </p:nvSpPr>
          <p:spPr>
            <a:xfrm>
              <a:off x="2290229" y="1952261"/>
              <a:ext cx="2197289"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项目审核</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“结题申请审核”</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253960" y="3041808"/>
              <a:ext cx="2421955" cy="781752"/>
            </a:xfrm>
            <a:prstGeom prst="rect">
              <a:avLst/>
            </a:prstGeom>
            <a:noFill/>
          </p:spPr>
          <p:txBody>
            <a:bodyPr wrap="square" rtlCol="0">
              <a:spAutoFit/>
            </a:bodyPr>
            <a:lstStyle/>
            <a:p>
              <a:pPr>
                <a:lnSpc>
                  <a:spcPts val="2800"/>
                </a:lnSpc>
              </a:pPr>
              <a:r>
                <a:rPr lang="zh-CN" altLang="en-US" sz="2000" dirty="0" smtClean="0">
                  <a:latin typeface="微软雅黑" panose="020B0503020204020204" pitchFamily="34" charset="-122"/>
                  <a:ea typeface="微软雅黑" panose="020B0503020204020204" pitchFamily="34" charset="-122"/>
                </a:rPr>
                <a:t>点击“审核”</a:t>
              </a:r>
              <a:endParaRPr lang="en-US" altLang="zh-CN" sz="2000" dirty="0" smtClean="0">
                <a:latin typeface="微软雅黑" panose="020B0503020204020204" pitchFamily="34" charset="-122"/>
                <a:ea typeface="微软雅黑" panose="020B0503020204020204" pitchFamily="34" charset="-122"/>
              </a:endParaRPr>
            </a:p>
            <a:p>
              <a:pPr>
                <a:lnSpc>
                  <a:spcPts val="2800"/>
                </a:lnSpc>
              </a:pPr>
              <a:r>
                <a:rPr lang="zh-CN" altLang="en-US" sz="2000" dirty="0" smtClean="0">
                  <a:latin typeface="微软雅黑" panose="020B0503020204020204" pitchFamily="34" charset="-122"/>
                  <a:ea typeface="微软雅黑" panose="020B0503020204020204" pitchFamily="34" charset="-122"/>
                </a:rPr>
                <a:t>进入项目审核页面</a:t>
              </a:r>
              <a:endParaRPr lang="zh-CN" altLang="en-US" sz="2000" dirty="0">
                <a:latin typeface="微软雅黑" panose="020B0503020204020204" pitchFamily="34" charset="-122"/>
                <a:ea typeface="微软雅黑" panose="020B0503020204020204" pitchFamily="34" charset="-122"/>
              </a:endParaRPr>
            </a:p>
          </p:txBody>
        </p:sp>
        <p:sp>
          <p:nvSpPr>
            <p:cNvPr id="17"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grpSp>
      <p:sp>
        <p:nvSpPr>
          <p:cNvPr id="25" name="文本框 24"/>
          <p:cNvSpPr txBox="1"/>
          <p:nvPr/>
        </p:nvSpPr>
        <p:spPr>
          <a:xfrm>
            <a:off x="2052382" y="4518146"/>
            <a:ext cx="2599927" cy="810478"/>
          </a:xfrm>
          <a:prstGeom prst="rect">
            <a:avLst/>
          </a:prstGeom>
          <a:noFill/>
        </p:spPr>
        <p:txBody>
          <a:bodyPr wrap="square" rtlCol="0">
            <a:spAutoFit/>
          </a:bodyPr>
          <a:lstStyle/>
          <a:p>
            <a:pPr>
              <a:lnSpc>
                <a:spcPts val="2800"/>
              </a:lnSpc>
            </a:pPr>
            <a:r>
              <a:rPr lang="zh-CN" altLang="en-US" sz="2000" dirty="0">
                <a:latin typeface="微软雅黑" panose="020B0503020204020204" pitchFamily="34" charset="-122"/>
                <a:ea typeface="微软雅黑" panose="020B0503020204020204" pitchFamily="34" charset="-122"/>
              </a:rPr>
              <a:t>点击</a:t>
            </a:r>
            <a:r>
              <a:rPr lang="zh-CN" altLang="en-US" sz="2000" dirty="0" smtClean="0">
                <a:latin typeface="微软雅黑" panose="020B0503020204020204" pitchFamily="34" charset="-122"/>
                <a:ea typeface="微软雅黑" panose="020B0503020204020204" pitchFamily="34" charset="-122"/>
              </a:rPr>
              <a:t>“确定”</a:t>
            </a:r>
            <a:endParaRPr lang="en-US" altLang="zh-CN" sz="2000" dirty="0" smtClean="0">
              <a:latin typeface="微软雅黑" panose="020B0503020204020204" pitchFamily="34" charset="-122"/>
              <a:ea typeface="微软雅黑" panose="020B0503020204020204" pitchFamily="34" charset="-122"/>
            </a:endParaRPr>
          </a:p>
          <a:p>
            <a:pPr>
              <a:lnSpc>
                <a:spcPts val="2800"/>
              </a:lnSpc>
            </a:pPr>
            <a:r>
              <a:rPr lang="zh-CN" altLang="en-US" sz="2000" dirty="0" smtClean="0">
                <a:latin typeface="微软雅黑" panose="020B0503020204020204" pitchFamily="34" charset="-122"/>
                <a:ea typeface="微软雅黑" panose="020B0503020204020204" pitchFamily="34" charset="-122"/>
              </a:rPr>
              <a:t>审核</a:t>
            </a:r>
            <a:r>
              <a:rPr lang="zh-CN" altLang="en-US" sz="2000" dirty="0">
                <a:latin typeface="微软雅黑" panose="020B0503020204020204" pitchFamily="34" charset="-122"/>
                <a:ea typeface="微软雅黑" panose="020B0503020204020204" pitchFamily="34" charset="-122"/>
              </a:rPr>
              <a:t>完成</a:t>
            </a:r>
          </a:p>
        </p:txBody>
      </p:sp>
      <p:sp>
        <p:nvSpPr>
          <p:cNvPr id="26" name="Freeform: Shape 109"/>
          <p:cNvSpPr/>
          <p:nvPr/>
        </p:nvSpPr>
        <p:spPr bwMode="auto">
          <a:xfrm>
            <a:off x="1737217" y="4837100"/>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grpSp>
        <p:nvGrpSpPr>
          <p:cNvPr id="45" name="组合 44"/>
          <p:cNvGrpSpPr/>
          <p:nvPr/>
        </p:nvGrpSpPr>
        <p:grpSpPr>
          <a:xfrm>
            <a:off x="5054041" y="1848873"/>
            <a:ext cx="5293233" cy="2988227"/>
            <a:chOff x="5095604" y="1808201"/>
            <a:chExt cx="5293233" cy="2988227"/>
          </a:xfrm>
        </p:grpSpPr>
        <p:pic>
          <p:nvPicPr>
            <p:cNvPr id="27" name="图片 26"/>
            <p:cNvPicPr>
              <a:picLocks noChangeAspect="1"/>
            </p:cNvPicPr>
            <p:nvPr/>
          </p:nvPicPr>
          <p:blipFill>
            <a:blip r:embed="rId5"/>
            <a:stretch>
              <a:fillRect/>
            </a:stretch>
          </p:blipFill>
          <p:spPr>
            <a:xfrm>
              <a:off x="5095604" y="1808201"/>
              <a:ext cx="5293233" cy="2988227"/>
            </a:xfrm>
            <a:prstGeom prst="rect">
              <a:avLst/>
            </a:prstGeom>
            <a:ln>
              <a:solidFill>
                <a:srgbClr val="000000"/>
              </a:solidFill>
            </a:ln>
          </p:spPr>
        </p:pic>
        <p:grpSp>
          <p:nvGrpSpPr>
            <p:cNvPr id="44" name="组合 43"/>
            <p:cNvGrpSpPr/>
            <p:nvPr/>
          </p:nvGrpSpPr>
          <p:grpSpPr>
            <a:xfrm>
              <a:off x="6647863" y="2369833"/>
              <a:ext cx="1559223" cy="1403865"/>
              <a:chOff x="6647863" y="2369833"/>
              <a:chExt cx="1559223" cy="1403865"/>
            </a:xfrm>
          </p:grpSpPr>
          <p:pic>
            <p:nvPicPr>
              <p:cNvPr id="41" name="图片 4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676290" y="2377775"/>
                <a:ext cx="330621" cy="314737"/>
              </a:xfrm>
              <a:prstGeom prst="rect">
                <a:avLst/>
              </a:prstGeom>
              <a:ln>
                <a:noFill/>
              </a:ln>
            </p:spPr>
          </p:pic>
          <p:pic>
            <p:nvPicPr>
              <p:cNvPr id="42" name="图片 4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639921" y="3325089"/>
                <a:ext cx="330621" cy="314737"/>
              </a:xfrm>
              <a:prstGeom prst="rect">
                <a:avLst/>
              </a:prstGeom>
              <a:ln>
                <a:noFill/>
              </a:ln>
            </p:spPr>
          </p:pic>
          <p:pic>
            <p:nvPicPr>
              <p:cNvPr id="43" name="图片 4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884407" y="3451019"/>
                <a:ext cx="330621" cy="314737"/>
              </a:xfrm>
              <a:prstGeom prst="rect">
                <a:avLst/>
              </a:prstGeom>
              <a:ln>
                <a:noFill/>
              </a:ln>
            </p:spPr>
          </p:pic>
        </p:grpSp>
      </p:grpSp>
      <p:grpSp>
        <p:nvGrpSpPr>
          <p:cNvPr id="40" name="组合 39"/>
          <p:cNvGrpSpPr/>
          <p:nvPr/>
        </p:nvGrpSpPr>
        <p:grpSpPr>
          <a:xfrm>
            <a:off x="4734291" y="2036811"/>
            <a:ext cx="6480080" cy="2250335"/>
            <a:chOff x="416804" y="3708116"/>
            <a:chExt cx="6480080" cy="2250335"/>
          </a:xfrm>
        </p:grpSpPr>
        <p:pic>
          <p:nvPicPr>
            <p:cNvPr id="33" name="图片 32"/>
            <p:cNvPicPr>
              <a:picLocks noChangeAspect="1"/>
            </p:cNvPicPr>
            <p:nvPr/>
          </p:nvPicPr>
          <p:blipFill>
            <a:blip r:embed="rId8"/>
            <a:stretch>
              <a:fillRect/>
            </a:stretch>
          </p:blipFill>
          <p:spPr>
            <a:xfrm>
              <a:off x="416804" y="3708116"/>
              <a:ext cx="6480080" cy="2250335"/>
            </a:xfrm>
            <a:prstGeom prst="rect">
              <a:avLst/>
            </a:prstGeom>
            <a:ln>
              <a:solidFill>
                <a:srgbClr val="000000"/>
              </a:solidFill>
            </a:ln>
          </p:spPr>
        </p:pic>
        <p:pic>
          <p:nvPicPr>
            <p:cNvPr id="37" name="图片 3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4909910" y="4221299"/>
              <a:ext cx="330621" cy="314737"/>
            </a:xfrm>
            <a:prstGeom prst="rect">
              <a:avLst/>
            </a:prstGeom>
            <a:ln>
              <a:noFill/>
            </a:ln>
          </p:spPr>
        </p:pic>
      </p:grpSp>
      <p:sp>
        <p:nvSpPr>
          <p:cNvPr id="85" name="Oval 9"/>
          <p:cNvSpPr>
            <a:spLocks noChangeArrowheads="1"/>
          </p:cNvSpPr>
          <p:nvPr/>
        </p:nvSpPr>
        <p:spPr bwMode="auto">
          <a:xfrm rot="5400000">
            <a:off x="1782032" y="158266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6" name="Oval 9"/>
          <p:cNvSpPr>
            <a:spLocks noChangeArrowheads="1"/>
          </p:cNvSpPr>
          <p:nvPr/>
        </p:nvSpPr>
        <p:spPr bwMode="auto">
          <a:xfrm rot="5400000">
            <a:off x="1756820" y="2610900"/>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9" name="Oval 9"/>
          <p:cNvSpPr>
            <a:spLocks noChangeArrowheads="1"/>
          </p:cNvSpPr>
          <p:nvPr/>
        </p:nvSpPr>
        <p:spPr bwMode="auto">
          <a:xfrm rot="5400000">
            <a:off x="1767788" y="3563938"/>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pic>
        <p:nvPicPr>
          <p:cNvPr id="90" name="图片 4" descr="横向校标_画板 1"/>
          <p:cNvPicPr>
            <a:picLocks noChangeAspect="1"/>
          </p:cNvPicPr>
          <p:nvPr/>
        </p:nvPicPr>
        <p:blipFill>
          <a:blip r:embed="rId9"/>
          <a:srcRect l="23404" t="57280" r="60019" b="25884"/>
          <a:stretch>
            <a:fillRect/>
          </a:stretch>
        </p:blipFill>
        <p:spPr>
          <a:xfrm>
            <a:off x="11363498" y="6035555"/>
            <a:ext cx="678990" cy="690067"/>
          </a:xfrm>
          <a:prstGeom prst="ellipse">
            <a:avLst/>
          </a:prstGeom>
        </p:spPr>
      </p:pic>
      <p:sp>
        <p:nvSpPr>
          <p:cNvPr id="34" name="菱形 33"/>
          <p:cNvSpPr/>
          <p:nvPr/>
        </p:nvSpPr>
        <p:spPr>
          <a:xfrm>
            <a:off x="905082" y="168144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35" name="菱形 34"/>
          <p:cNvSpPr/>
          <p:nvPr/>
        </p:nvSpPr>
        <p:spPr>
          <a:xfrm>
            <a:off x="881929" y="3157652"/>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02</a:t>
            </a:r>
            <a:endParaRPr lang="en-US" altLang="zh-CN" dirty="0">
              <a:solidFill>
                <a:schemeClr val="bg1"/>
              </a:solidFill>
              <a:cs typeface="+mn-ea"/>
              <a:sym typeface="+mn-lt"/>
            </a:endParaRPr>
          </a:p>
        </p:txBody>
      </p:sp>
      <p:sp>
        <p:nvSpPr>
          <p:cNvPr id="36" name="菱形 35"/>
          <p:cNvSpPr/>
          <p:nvPr/>
        </p:nvSpPr>
        <p:spPr>
          <a:xfrm>
            <a:off x="861781" y="4434329"/>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spTree>
    <p:extLst>
      <p:ext uri="{BB962C8B-B14F-4D97-AF65-F5344CB8AC3E}">
        <p14:creationId xmlns:p14="http://schemas.microsoft.com/office/powerpoint/2010/main" val="5225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61B86F49-CCE0-4E1A-8F78-9E6856803B19}"/>
              </a:ext>
            </a:extLst>
          </p:cNvPr>
          <p:cNvSpPr/>
          <p:nvPr/>
        </p:nvSpPr>
        <p:spPr>
          <a:xfrm>
            <a:off x="42587" y="38611"/>
            <a:ext cx="12191980" cy="6857990"/>
          </a:xfrm>
          <a:prstGeom prst="rect">
            <a:avLst/>
          </a:prstGeom>
          <a:blipFill dpi="0" rotWithShape="1">
            <a:blip r:embed="rId7">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4643537" y="960564"/>
            <a:ext cx="6467369" cy="6055550"/>
            <a:chOff x="1907479" y="233906"/>
            <a:chExt cx="7241660" cy="6841963"/>
          </a:xfrm>
        </p:grpSpPr>
        <p:grpSp>
          <p:nvGrpSpPr>
            <p:cNvPr id="5" name="Group 63"/>
            <p:cNvGrpSpPr/>
            <p:nvPr/>
          </p:nvGrpSpPr>
          <p:grpSpPr>
            <a:xfrm rot="5400000">
              <a:off x="1540204" y="4073418"/>
              <a:ext cx="3369726" cy="2635176"/>
              <a:chOff x="6250864" y="725289"/>
              <a:chExt cx="3369726" cy="2635176"/>
            </a:xfrm>
          </p:grpSpPr>
          <p:sp>
            <p:nvSpPr>
              <p:cNvPr id="23" name="Flowchart: Action"/>
              <p:cNvSpPr/>
              <p:nvPr/>
            </p:nvSpPr>
            <p:spPr>
              <a:xfrm rot="16200000">
                <a:off x="5774218" y="1201935"/>
                <a:ext cx="1591056" cy="637763"/>
              </a:xfrm>
              <a:prstGeom prst="flowChartProcess">
                <a:avLst/>
              </a:prstGeom>
              <a:solidFill>
                <a:schemeClr val="accent4"/>
              </a:soli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经费入账</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4" name="TextBox 70"/>
              <p:cNvSpPr txBox="1"/>
              <p:nvPr/>
            </p:nvSpPr>
            <p:spPr>
              <a:xfrm>
                <a:off x="7845269" y="872398"/>
                <a:ext cx="1497052" cy="413549"/>
              </a:xfrm>
              <a:prstGeom prst="rect">
                <a:avLst/>
              </a:prstGeom>
              <a:noFill/>
            </p:spPr>
            <p:txBody>
              <a:bodyPr wrap="square" rtlCol="0">
                <a:spAutoFit/>
              </a:bodyPr>
              <a:lstStyle/>
              <a:p>
                <a:pPr algn="ctr"/>
                <a:endParaRPr lang="en-CA" dirty="0">
                  <a:solidFill>
                    <a:srgbClr val="595959"/>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5" name="TextBox 71"/>
              <p:cNvSpPr txBox="1"/>
              <p:nvPr/>
            </p:nvSpPr>
            <p:spPr>
              <a:xfrm>
                <a:off x="8123538" y="2946916"/>
                <a:ext cx="1497052" cy="413549"/>
              </a:xfrm>
              <a:prstGeom prst="rect">
                <a:avLst/>
              </a:prstGeom>
              <a:noFill/>
            </p:spPr>
            <p:txBody>
              <a:bodyPr wrap="square" rtlCol="0">
                <a:spAutoFit/>
              </a:bodyPr>
              <a:lstStyle/>
              <a:p>
                <a:pPr algn="ctr"/>
                <a:endParaRPr lang="en-CA" dirty="0">
                  <a:solidFill>
                    <a:srgbClr val="595959"/>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nvGrpSpPr>
            <p:cNvPr id="6" name="组合 5"/>
            <p:cNvGrpSpPr/>
            <p:nvPr/>
          </p:nvGrpSpPr>
          <p:grpSpPr>
            <a:xfrm>
              <a:off x="2318238" y="233906"/>
              <a:ext cx="6830901" cy="6093813"/>
              <a:chOff x="2342301" y="209843"/>
              <a:chExt cx="6830901" cy="6093813"/>
            </a:xfrm>
          </p:grpSpPr>
          <p:cxnSp>
            <p:nvCxnSpPr>
              <p:cNvPr id="7" name="直接箭头连接符 6"/>
              <p:cNvCxnSpPr>
                <a:stCxn id="13" idx="2"/>
                <a:endCxn id="16" idx="0"/>
              </p:cNvCxnSpPr>
              <p:nvPr/>
            </p:nvCxnSpPr>
            <p:spPr>
              <a:xfrm>
                <a:off x="6016235" y="719012"/>
                <a:ext cx="0" cy="417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18" idx="2"/>
              </p:cNvCxnSpPr>
              <p:nvPr/>
            </p:nvCxnSpPr>
            <p:spPr>
              <a:xfrm>
                <a:off x="6121036" y="5387427"/>
                <a:ext cx="0" cy="407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rot="5400000">
                <a:off x="6835353" y="3572171"/>
                <a:ext cx="838803" cy="226251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8387309" y="2189747"/>
                <a:ext cx="0" cy="1516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23" idx="0"/>
              </p:cNvCxnSpPr>
              <p:nvPr/>
            </p:nvCxnSpPr>
            <p:spPr>
              <a:xfrm>
                <a:off x="3747127" y="2189747"/>
                <a:ext cx="0" cy="1516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7"/>
              <p:cNvSpPr txBox="1"/>
              <p:nvPr/>
            </p:nvSpPr>
            <p:spPr>
              <a:xfrm>
                <a:off x="2342301" y="1645255"/>
                <a:ext cx="2558886" cy="452071"/>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sym typeface="zihun70hao-lingyueheiti" panose="00000500000000000000" pitchFamily="2" charset="-122"/>
                  </a:rPr>
                  <a:t>先借票据后入账</a:t>
                </a:r>
                <a:endParaRPr lang="en-CA" sz="2000" dirty="0">
                  <a:latin typeface="微软雅黑" panose="020B0503020204020204" pitchFamily="34" charset="-122"/>
                  <a:ea typeface="微软雅黑" panose="020B0503020204020204" pitchFamily="34" charset="-122"/>
                  <a:sym typeface="zihun70hao-lingyueheiti" panose="00000500000000000000" pitchFamily="2" charset="-122"/>
                </a:endParaRPr>
              </a:p>
            </p:txBody>
          </p:sp>
          <p:sp>
            <p:nvSpPr>
              <p:cNvPr id="13" name="Flowchart: Terminator"/>
              <p:cNvSpPr/>
              <p:nvPr/>
            </p:nvSpPr>
            <p:spPr>
              <a:xfrm>
                <a:off x="5222208" y="209843"/>
                <a:ext cx="1588052" cy="509169"/>
              </a:xfrm>
              <a:prstGeom prst="flowChartTerminator">
                <a:avLst/>
              </a:prstGeom>
              <a:gradFill flip="none" rotWithShape="0">
                <a:gsLst>
                  <a:gs pos="0">
                    <a:schemeClr val="accent1"/>
                  </a:gs>
                  <a:gs pos="50000">
                    <a:schemeClr val="accent1"/>
                  </a:gs>
                  <a:gs pos="50000">
                    <a:schemeClr val="accent1">
                      <a:lumMod val="90000"/>
                    </a:schemeClr>
                  </a:gs>
                </a:gsLst>
                <a:lin ang="3600000" scaled="0"/>
                <a:tileRect/>
              </a:gra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合同审签</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4" name="Flowchart: Action"/>
              <p:cNvSpPr/>
              <p:nvPr/>
            </p:nvSpPr>
            <p:spPr>
              <a:xfrm>
                <a:off x="7582146" y="2501821"/>
                <a:ext cx="1591056" cy="637763"/>
              </a:xfrm>
              <a:prstGeom prst="flowChartProcess">
                <a:avLst/>
              </a:prstGeom>
              <a:solidFill>
                <a:schemeClr val="accent4"/>
              </a:soli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algn="ctr"/>
                <a:r>
                  <a:rPr lang="zh-CN" alt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经费入账</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5" name="Flowchart: Action"/>
              <p:cNvSpPr/>
              <p:nvPr/>
            </p:nvSpPr>
            <p:spPr>
              <a:xfrm>
                <a:off x="2951598" y="2500980"/>
                <a:ext cx="1591056" cy="637763"/>
              </a:xfrm>
              <a:prstGeom prst="flowChartProcess">
                <a:avLst/>
              </a:prstGeom>
              <a:solidFill>
                <a:schemeClr val="accent4"/>
              </a:soli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预借票据</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6" name="Flowchart: Terminator"/>
              <p:cNvSpPr/>
              <p:nvPr/>
            </p:nvSpPr>
            <p:spPr>
              <a:xfrm>
                <a:off x="5222209" y="1136087"/>
                <a:ext cx="1588052" cy="509169"/>
              </a:xfrm>
              <a:prstGeom prst="flowChartTerminator">
                <a:avLst/>
              </a:prstGeom>
              <a:gradFill flip="none" rotWithShape="0">
                <a:gsLst>
                  <a:gs pos="0">
                    <a:schemeClr val="accent1"/>
                  </a:gs>
                  <a:gs pos="50000">
                    <a:schemeClr val="accent1"/>
                  </a:gs>
                  <a:gs pos="50000">
                    <a:schemeClr val="accent1">
                      <a:lumMod val="90000"/>
                    </a:schemeClr>
                  </a:gs>
                </a:gsLst>
                <a:lin ang="3600000" scaled="0"/>
                <a:tileRect/>
              </a:gra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项目启动</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7" name="Flowchart: Action"/>
              <p:cNvSpPr/>
              <p:nvPr/>
            </p:nvSpPr>
            <p:spPr>
              <a:xfrm>
                <a:off x="7582146" y="3706142"/>
                <a:ext cx="1591056" cy="637763"/>
              </a:xfrm>
              <a:prstGeom prst="flowChartProcess">
                <a:avLst/>
              </a:prstGeom>
              <a:solidFill>
                <a:schemeClr val="accent4"/>
              </a:soli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algn="ctr"/>
                <a:r>
                  <a:rPr lang="zh-CN" alt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开具票据</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8" name="Flowchart: Terminator"/>
              <p:cNvSpPr/>
              <p:nvPr/>
            </p:nvSpPr>
            <p:spPr>
              <a:xfrm>
                <a:off x="5327010" y="4878258"/>
                <a:ext cx="1588052" cy="509169"/>
              </a:xfrm>
              <a:prstGeom prst="flowChartTerminator">
                <a:avLst/>
              </a:prstGeom>
              <a:gradFill flip="none" rotWithShape="0">
                <a:gsLst>
                  <a:gs pos="0">
                    <a:schemeClr val="accent1"/>
                  </a:gs>
                  <a:gs pos="50000">
                    <a:schemeClr val="accent1"/>
                  </a:gs>
                  <a:gs pos="50000">
                    <a:schemeClr val="accent1">
                      <a:lumMod val="90000"/>
                    </a:schemeClr>
                  </a:gs>
                </a:gsLst>
                <a:lin ang="3600000" scaled="0"/>
                <a:tileRect/>
              </a:gra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项目执行</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9" name="Flowchart: Terminator"/>
              <p:cNvSpPr/>
              <p:nvPr/>
            </p:nvSpPr>
            <p:spPr>
              <a:xfrm>
                <a:off x="5327010" y="5794487"/>
                <a:ext cx="1588052" cy="509169"/>
              </a:xfrm>
              <a:prstGeom prst="flowChartTerminator">
                <a:avLst/>
              </a:prstGeom>
              <a:gradFill flip="none" rotWithShape="0">
                <a:gsLst>
                  <a:gs pos="0">
                    <a:schemeClr val="accent1"/>
                  </a:gs>
                  <a:gs pos="50000">
                    <a:schemeClr val="accent1"/>
                  </a:gs>
                  <a:gs pos="50000">
                    <a:schemeClr val="accent1">
                      <a:lumMod val="90000"/>
                    </a:schemeClr>
                  </a:gs>
                </a:gsLst>
                <a:lin ang="3600000" scaled="0"/>
                <a:tileRect/>
              </a:gradFill>
              <a:ln>
                <a:solidFill>
                  <a:schemeClr val="bg1"/>
                </a:solidFill>
              </a:ln>
              <a:effectLst>
                <a:outerShdw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smtClean="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rPr>
                  <a:t>项目结题</a:t>
                </a:r>
                <a:endParaRPr lang="en-US" sz="2000" dirty="0">
                  <a:solidFill>
                    <a:prstClr val="white"/>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cxnSp>
            <p:nvCxnSpPr>
              <p:cNvPr id="20" name="肘形连接符 19"/>
              <p:cNvCxnSpPr>
                <a:stCxn id="16" idx="2"/>
              </p:cNvCxnSpPr>
              <p:nvPr/>
            </p:nvCxnSpPr>
            <p:spPr>
              <a:xfrm rot="5400000">
                <a:off x="4609436" y="782947"/>
                <a:ext cx="544491" cy="22691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16235" y="2189747"/>
                <a:ext cx="2369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18" idx="1"/>
              </p:cNvCxnSpPr>
              <p:nvPr/>
            </p:nvCxnSpPr>
            <p:spPr>
              <a:xfrm rot="10800000">
                <a:off x="3769374" y="4380503"/>
                <a:ext cx="1557637" cy="752340"/>
              </a:xfrm>
              <a:prstGeom prst="bentConnector3">
                <a:avLst>
                  <a:gd name="adj1" fmla="val 100980"/>
                </a:avLst>
              </a:prstGeom>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a:off x="276346" y="205943"/>
            <a:ext cx="2958564" cy="776164"/>
            <a:chOff x="143340" y="280760"/>
            <a:chExt cx="2958564" cy="776164"/>
          </a:xfrm>
        </p:grpSpPr>
        <p:sp>
          <p:nvSpPr>
            <p:cNvPr id="27" name="文本框 37"/>
            <p:cNvSpPr txBox="1"/>
            <p:nvPr/>
          </p:nvSpPr>
          <p:spPr>
            <a:xfrm>
              <a:off x="1227427" y="280760"/>
              <a:ext cx="1874477" cy="776164"/>
            </a:xfrm>
            <a:prstGeom prst="rect">
              <a:avLst/>
            </a:prstGeom>
            <a:noFill/>
          </p:spPr>
          <p:txBody>
            <a:bodyPr wrap="square" lIns="128579" tIns="64289" rIns="128579" bIns="64289" rtlCol="0">
              <a:spAutoFit/>
            </a:bodyPr>
            <a:lstStyle/>
            <a:p>
              <a:pPr defTabSz="1285240">
                <a:lnSpc>
                  <a:spcPct val="150000"/>
                </a:lnSpc>
              </a:pP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流程概览</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28" name="组合 27"/>
            <p:cNvGrpSpPr/>
            <p:nvPr/>
          </p:nvGrpSpPr>
          <p:grpSpPr>
            <a:xfrm>
              <a:off x="143340" y="296113"/>
              <a:ext cx="903407" cy="750634"/>
              <a:chOff x="143340" y="164638"/>
              <a:chExt cx="1015999" cy="825297"/>
            </a:xfrm>
          </p:grpSpPr>
          <p:pic>
            <p:nvPicPr>
              <p:cNvPr id="29" name="Picture 3" descr="C:\Users\Administrator\Desktop\微立体创业计划\005.png"/>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31" name="TextBox 17"/>
          <p:cNvSpPr txBox="1"/>
          <p:nvPr/>
        </p:nvSpPr>
        <p:spPr>
          <a:xfrm>
            <a:off x="9463623" y="2152015"/>
            <a:ext cx="1708713"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sym typeface="zihun70hao-lingyueheiti" panose="00000500000000000000" pitchFamily="2" charset="-122"/>
              </a:rPr>
              <a:t>先入账后开票</a:t>
            </a:r>
            <a:endParaRPr lang="en-CA" sz="2000" dirty="0">
              <a:latin typeface="微软雅黑" panose="020B0503020204020204" pitchFamily="34" charset="-122"/>
              <a:ea typeface="微软雅黑" panose="020B0503020204020204" pitchFamily="34" charset="-122"/>
              <a:sym typeface="zihun70hao-lingyueheiti" panose="00000500000000000000" pitchFamily="2" charset="-122"/>
            </a:endParaRPr>
          </a:p>
        </p:txBody>
      </p:sp>
      <p:grpSp>
        <p:nvGrpSpPr>
          <p:cNvPr id="32" name="组合 31"/>
          <p:cNvGrpSpPr/>
          <p:nvPr/>
        </p:nvGrpSpPr>
        <p:grpSpPr>
          <a:xfrm>
            <a:off x="1310352" y="1375873"/>
            <a:ext cx="1778771" cy="4702121"/>
            <a:chOff x="866067" y="1800276"/>
            <a:chExt cx="1522570" cy="4424318"/>
          </a:xfrm>
        </p:grpSpPr>
        <p:grpSp>
          <p:nvGrpSpPr>
            <p:cNvPr id="33" name="千图PPT彼岸天：ID 8661124库_组合 68"/>
            <p:cNvGrpSpPr/>
            <p:nvPr>
              <p:custDataLst>
                <p:tags r:id="rId1"/>
              </p:custDataLst>
            </p:nvPr>
          </p:nvGrpSpPr>
          <p:grpSpPr>
            <a:xfrm>
              <a:off x="872965" y="1800276"/>
              <a:ext cx="1515466" cy="414624"/>
              <a:chOff x="872965" y="1800276"/>
              <a:chExt cx="1515466" cy="414624"/>
            </a:xfrm>
          </p:grpSpPr>
          <p:sp>
            <p:nvSpPr>
              <p:cNvPr id="52" name="Freeform: Shape 104"/>
              <p:cNvSpPr/>
              <p:nvPr/>
            </p:nvSpPr>
            <p:spPr bwMode="auto">
              <a:xfrm>
                <a:off x="872965" y="1800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lnSpc>
                    <a:spcPct val="150000"/>
                  </a:lnSpc>
                </a:pPr>
                <a:endParaRPr sz="2400">
                  <a:cs typeface="+mn-ea"/>
                  <a:sym typeface="+mn-lt"/>
                </a:endParaRPr>
              </a:p>
            </p:txBody>
          </p:sp>
          <p:sp>
            <p:nvSpPr>
              <p:cNvPr id="53" name="TextBox 103"/>
              <p:cNvSpPr txBox="1"/>
              <p:nvPr/>
            </p:nvSpPr>
            <p:spPr>
              <a:xfrm>
                <a:off x="1319695" y="1939303"/>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0" action="ppaction://hlinksldjump"/>
                  </a:rPr>
                  <a:t>合同审签</a:t>
                </a:r>
                <a:endParaRPr lang="en-US" altLang="zh-CN" sz="2000" dirty="0">
                  <a:latin typeface="微软雅黑" panose="020B0503020204020204" pitchFamily="34" charset="-122"/>
                  <a:ea typeface="微软雅黑" panose="020B0503020204020204" pitchFamily="34" charset="-122"/>
                </a:endParaRPr>
              </a:p>
            </p:txBody>
          </p:sp>
        </p:grpSp>
        <p:grpSp>
          <p:nvGrpSpPr>
            <p:cNvPr id="34" name="千图PPT彼岸天：ID 8661124库_组合 68"/>
            <p:cNvGrpSpPr/>
            <p:nvPr>
              <p:custDataLst>
                <p:tags r:id="rId2"/>
              </p:custDataLst>
            </p:nvPr>
          </p:nvGrpSpPr>
          <p:grpSpPr>
            <a:xfrm>
              <a:off x="872965" y="2463451"/>
              <a:ext cx="1515466" cy="414624"/>
              <a:chOff x="872965" y="1800276"/>
              <a:chExt cx="1515466" cy="414624"/>
            </a:xfrm>
          </p:grpSpPr>
          <p:sp>
            <p:nvSpPr>
              <p:cNvPr id="50" name="Freeform: Shape 104"/>
              <p:cNvSpPr/>
              <p:nvPr/>
            </p:nvSpPr>
            <p:spPr bwMode="auto">
              <a:xfrm>
                <a:off x="872965" y="1800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lnSpc>
                    <a:spcPct val="150000"/>
                  </a:lnSpc>
                </a:pPr>
                <a:endParaRPr sz="2400">
                  <a:cs typeface="+mn-ea"/>
                  <a:sym typeface="+mn-lt"/>
                </a:endParaRPr>
              </a:p>
            </p:txBody>
          </p:sp>
          <p:sp>
            <p:nvSpPr>
              <p:cNvPr id="51" name="TextBox 103"/>
              <p:cNvSpPr txBox="1"/>
              <p:nvPr/>
            </p:nvSpPr>
            <p:spPr>
              <a:xfrm>
                <a:off x="1319695" y="1939303"/>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1" action="ppaction://hlinksldjump"/>
                  </a:rPr>
                  <a:t>项目立项</a:t>
                </a:r>
                <a:endParaRPr lang="en-US" altLang="zh-CN" sz="2000"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66067" y="3101690"/>
              <a:ext cx="1515466" cy="414624"/>
              <a:chOff x="872965" y="4250241"/>
              <a:chExt cx="1515466" cy="414624"/>
            </a:xfrm>
          </p:grpSpPr>
          <p:sp>
            <p:nvSpPr>
              <p:cNvPr id="48" name="Freeform: Shape 109"/>
              <p:cNvSpPr/>
              <p:nvPr/>
            </p:nvSpPr>
            <p:spPr bwMode="auto">
              <a:xfrm>
                <a:off x="872965" y="4250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ctr"/>
              <a:lstStyle/>
              <a:p>
                <a:pPr algn="ctr">
                  <a:lnSpc>
                    <a:spcPct val="150000"/>
                  </a:lnSpc>
                </a:pPr>
                <a:endParaRPr sz="2400">
                  <a:cs typeface="+mn-ea"/>
                  <a:sym typeface="+mn-lt"/>
                </a:endParaRPr>
              </a:p>
            </p:txBody>
          </p:sp>
          <p:sp>
            <p:nvSpPr>
              <p:cNvPr id="49" name="TextBox 103"/>
              <p:cNvSpPr txBox="1"/>
              <p:nvPr/>
            </p:nvSpPr>
            <p:spPr>
              <a:xfrm>
                <a:off x="1319695" y="4404535"/>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2" action="ppaction://hlinksldjump"/>
                  </a:rPr>
                  <a:t>预借票据</a:t>
                </a:r>
                <a:endParaRPr lang="en-US" altLang="zh-CN" sz="20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66067" y="3767437"/>
              <a:ext cx="1515466" cy="414624"/>
              <a:chOff x="872965" y="4250241"/>
              <a:chExt cx="1515466" cy="414624"/>
            </a:xfrm>
          </p:grpSpPr>
          <p:sp>
            <p:nvSpPr>
              <p:cNvPr id="46" name="Freeform: Shape 109"/>
              <p:cNvSpPr/>
              <p:nvPr/>
            </p:nvSpPr>
            <p:spPr bwMode="auto">
              <a:xfrm>
                <a:off x="872965" y="4250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ctr"/>
              <a:lstStyle/>
              <a:p>
                <a:pPr algn="ctr">
                  <a:lnSpc>
                    <a:spcPct val="150000"/>
                  </a:lnSpc>
                </a:pPr>
                <a:endParaRPr sz="2400">
                  <a:cs typeface="+mn-ea"/>
                  <a:sym typeface="+mn-lt"/>
                </a:endParaRPr>
              </a:p>
            </p:txBody>
          </p:sp>
          <p:sp>
            <p:nvSpPr>
              <p:cNvPr id="47" name="TextBox 103"/>
              <p:cNvSpPr txBox="1"/>
              <p:nvPr/>
            </p:nvSpPr>
            <p:spPr>
              <a:xfrm>
                <a:off x="1319695" y="4404535"/>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3" action="ppaction://hlinksldjump"/>
                  </a:rPr>
                  <a:t>经费入账</a:t>
                </a:r>
                <a:endParaRPr lang="en-US" altLang="zh-CN" sz="2000" dirty="0">
                  <a:latin typeface="微软雅黑" panose="020B0503020204020204" pitchFamily="34" charset="-122"/>
                  <a:ea typeface="微软雅黑" panose="020B0503020204020204" pitchFamily="34" charset="-122"/>
                </a:endParaRPr>
              </a:p>
            </p:txBody>
          </p:sp>
        </p:grpSp>
        <p:grpSp>
          <p:nvGrpSpPr>
            <p:cNvPr id="37" name="千图PPT彼岸天：ID 8661124库_组合 68"/>
            <p:cNvGrpSpPr/>
            <p:nvPr>
              <p:custDataLst>
                <p:tags r:id="rId3"/>
              </p:custDataLst>
            </p:nvPr>
          </p:nvGrpSpPr>
          <p:grpSpPr>
            <a:xfrm>
              <a:off x="872965" y="4455830"/>
              <a:ext cx="1515466" cy="414624"/>
              <a:chOff x="872965" y="1800276"/>
              <a:chExt cx="1515466" cy="414624"/>
            </a:xfrm>
          </p:grpSpPr>
          <p:sp>
            <p:nvSpPr>
              <p:cNvPr id="44" name="Freeform: Shape 104"/>
              <p:cNvSpPr/>
              <p:nvPr/>
            </p:nvSpPr>
            <p:spPr bwMode="auto">
              <a:xfrm>
                <a:off x="872965" y="1800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lnSpc>
                    <a:spcPct val="150000"/>
                  </a:lnSpc>
                </a:pPr>
                <a:endParaRPr sz="2400">
                  <a:cs typeface="+mn-ea"/>
                  <a:sym typeface="+mn-lt"/>
                </a:endParaRPr>
              </a:p>
            </p:txBody>
          </p:sp>
          <p:sp>
            <p:nvSpPr>
              <p:cNvPr id="45" name="TextBox 103">
                <a:hlinkClick r:id="rId14" action="ppaction://hlinksldjump"/>
              </p:cNvPr>
              <p:cNvSpPr txBox="1"/>
              <p:nvPr/>
            </p:nvSpPr>
            <p:spPr>
              <a:xfrm>
                <a:off x="1319695" y="1939303"/>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4" action="ppaction://hlinksldjump"/>
                  </a:rPr>
                  <a:t>经费外拨</a:t>
                </a:r>
                <a:endParaRPr lang="en-US" altLang="zh-CN" sz="2000" dirty="0">
                  <a:latin typeface="微软雅黑" panose="020B0503020204020204" pitchFamily="34" charset="-122"/>
                  <a:ea typeface="微软雅黑" panose="020B0503020204020204" pitchFamily="34" charset="-122"/>
                </a:endParaRPr>
              </a:p>
            </p:txBody>
          </p:sp>
        </p:grpSp>
        <p:grpSp>
          <p:nvGrpSpPr>
            <p:cNvPr id="38" name="千图PPT彼岸天：ID 8661124库_组合 68"/>
            <p:cNvGrpSpPr/>
            <p:nvPr>
              <p:custDataLst>
                <p:tags r:id="rId4"/>
              </p:custDataLst>
            </p:nvPr>
          </p:nvGrpSpPr>
          <p:grpSpPr>
            <a:xfrm>
              <a:off x="873171" y="5122232"/>
              <a:ext cx="1515466" cy="414624"/>
              <a:chOff x="872965" y="1800276"/>
              <a:chExt cx="1515466" cy="414624"/>
            </a:xfrm>
          </p:grpSpPr>
          <p:sp>
            <p:nvSpPr>
              <p:cNvPr id="42" name="Freeform: Shape 104"/>
              <p:cNvSpPr/>
              <p:nvPr/>
            </p:nvSpPr>
            <p:spPr bwMode="auto">
              <a:xfrm>
                <a:off x="872965" y="1800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lnSpc>
                    <a:spcPct val="150000"/>
                  </a:lnSpc>
                </a:pPr>
                <a:endParaRPr sz="2400">
                  <a:cs typeface="+mn-ea"/>
                  <a:sym typeface="+mn-lt"/>
                </a:endParaRPr>
              </a:p>
            </p:txBody>
          </p:sp>
          <p:sp>
            <p:nvSpPr>
              <p:cNvPr id="43" name="TextBox 103"/>
              <p:cNvSpPr txBox="1"/>
              <p:nvPr/>
            </p:nvSpPr>
            <p:spPr>
              <a:xfrm>
                <a:off x="1319695" y="1939303"/>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5" action="ppaction://hlinksldjump"/>
                  </a:rPr>
                  <a:t>项目结题</a:t>
                </a:r>
                <a:endParaRPr lang="en-US" altLang="zh-CN" sz="2000" dirty="0">
                  <a:latin typeface="微软雅黑" panose="020B0503020204020204" pitchFamily="34" charset="-122"/>
                  <a:ea typeface="微软雅黑" panose="020B0503020204020204" pitchFamily="34" charset="-122"/>
                </a:endParaRPr>
              </a:p>
            </p:txBody>
          </p:sp>
        </p:grpSp>
        <p:grpSp>
          <p:nvGrpSpPr>
            <p:cNvPr id="39" name="千图PPT彼岸天：ID 8661124库_组合 68"/>
            <p:cNvGrpSpPr/>
            <p:nvPr>
              <p:custDataLst>
                <p:tags r:id="rId5"/>
              </p:custDataLst>
            </p:nvPr>
          </p:nvGrpSpPr>
          <p:grpSpPr>
            <a:xfrm>
              <a:off x="872965" y="5809970"/>
              <a:ext cx="1515466" cy="414624"/>
              <a:chOff x="872965" y="1800276"/>
              <a:chExt cx="1515466" cy="414624"/>
            </a:xfrm>
          </p:grpSpPr>
          <p:sp>
            <p:nvSpPr>
              <p:cNvPr id="40" name="Freeform: Shape 104"/>
              <p:cNvSpPr/>
              <p:nvPr/>
            </p:nvSpPr>
            <p:spPr bwMode="auto">
              <a:xfrm>
                <a:off x="872965" y="1800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lnSpc>
                    <a:spcPct val="150000"/>
                  </a:lnSpc>
                </a:pPr>
                <a:endParaRPr sz="2400">
                  <a:cs typeface="+mn-ea"/>
                  <a:sym typeface="+mn-lt"/>
                </a:endParaRPr>
              </a:p>
            </p:txBody>
          </p:sp>
          <p:sp>
            <p:nvSpPr>
              <p:cNvPr id="41" name="TextBox 103"/>
              <p:cNvSpPr txBox="1"/>
              <p:nvPr/>
            </p:nvSpPr>
            <p:spPr>
              <a:xfrm>
                <a:off x="1319695" y="1939303"/>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hlinkClick r:id="rId16" action="ppaction://hlinksldjump"/>
                  </a:rPr>
                  <a:t>项目投标</a:t>
                </a:r>
                <a:endParaRPr lang="en-US" altLang="zh-CN" sz="2000" dirty="0">
                  <a:latin typeface="微软雅黑" panose="020B0503020204020204" pitchFamily="34" charset="-122"/>
                  <a:ea typeface="微软雅黑" panose="020B0503020204020204" pitchFamily="34" charset="-122"/>
                </a:endParaRPr>
              </a:p>
            </p:txBody>
          </p:sp>
        </p:grpSp>
      </p:grpSp>
      <p:cxnSp>
        <p:nvCxnSpPr>
          <p:cNvPr id="54" name="直接连接符 53"/>
          <p:cNvCxnSpPr/>
          <p:nvPr/>
        </p:nvCxnSpPr>
        <p:spPr>
          <a:xfrm flipH="1">
            <a:off x="4030581" y="968382"/>
            <a:ext cx="0" cy="5109612"/>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5" name="图片 4" descr="横向校标_画板 1"/>
          <p:cNvPicPr>
            <a:picLocks noChangeAspect="1"/>
          </p:cNvPicPr>
          <p:nvPr/>
        </p:nvPicPr>
        <p:blipFill>
          <a:blip r:embed="rId17"/>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272519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项目结题</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组合 8"/>
          <p:cNvGrpSpPr/>
          <p:nvPr/>
        </p:nvGrpSpPr>
        <p:grpSpPr>
          <a:xfrm>
            <a:off x="926095" y="1402285"/>
            <a:ext cx="4381780" cy="624349"/>
            <a:chOff x="1515310" y="1389622"/>
            <a:chExt cx="4381780" cy="624349"/>
          </a:xfrm>
        </p:grpSpPr>
        <p:sp>
          <p:nvSpPr>
            <p:cNvPr id="10" name="菱形 9"/>
            <p:cNvSpPr/>
            <p:nvPr/>
          </p:nvSpPr>
          <p:spPr>
            <a:xfrm>
              <a:off x="1515310" y="1389622"/>
              <a:ext cx="640346"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70000" lnSpcReduction="20000"/>
            </a:bodyPr>
            <a:lstStyle/>
            <a:p>
              <a:pPr algn="ctr">
                <a:lnSpc>
                  <a:spcPct val="150000"/>
                </a:lnSpc>
              </a:pPr>
              <a:r>
                <a:rPr lang="en-US" altLang="zh-CN" sz="2000" dirty="0">
                  <a:solidFill>
                    <a:schemeClr val="bg1"/>
                  </a:solidFill>
                  <a:cs typeface="+mn-ea"/>
                  <a:sym typeface="+mn-lt"/>
                </a:rPr>
                <a:t>01</a:t>
              </a:r>
            </a:p>
          </p:txBody>
        </p:sp>
        <p:sp>
          <p:nvSpPr>
            <p:cNvPr id="11" name="文本框 242"/>
            <p:cNvSpPr txBox="1"/>
            <p:nvPr/>
          </p:nvSpPr>
          <p:spPr>
            <a:xfrm>
              <a:off x="1934516" y="1643216"/>
              <a:ext cx="3962574" cy="242864"/>
            </a:xfrm>
            <a:prstGeom prst="rect">
              <a:avLst/>
            </a:prstGeom>
            <a:noFill/>
          </p:spPr>
          <p:txBody>
            <a:bodyPr wrap="none" lIns="360000" tIns="0" rIns="0" bIns="0" anchor="b" anchorCtr="0">
              <a:noAutofit/>
            </a:bodyPr>
            <a:lstStyle/>
            <a:p>
              <a:pPr>
                <a:lnSpc>
                  <a:spcPct val="180000"/>
                </a:lnSpc>
              </a:pPr>
              <a:r>
                <a:rPr lang="zh-CN" altLang="en-US" sz="2000" b="1" dirty="0" smtClean="0">
                  <a:solidFill>
                    <a:schemeClr val="accent1">
                      <a:lumMod val="100000"/>
                    </a:schemeClr>
                  </a:solidFill>
                  <a:latin typeface="微软雅黑" panose="020B0503020204020204" pitchFamily="34" charset="-122"/>
                  <a:ea typeface="微软雅黑" panose="020B0503020204020204" pitchFamily="34" charset="-122"/>
                  <a:cs typeface="+mn-ea"/>
                  <a:sym typeface="+mn-lt"/>
                </a:rPr>
                <a:t>基本信息</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文本框 11"/>
          <p:cNvSpPr txBox="1"/>
          <p:nvPr/>
        </p:nvSpPr>
        <p:spPr>
          <a:xfrm>
            <a:off x="1397134" y="2026634"/>
            <a:ext cx="4168823" cy="1546385"/>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检查结题材料是否与该项目</a:t>
            </a:r>
            <a:r>
              <a:rPr lang="zh-CN" altLang="en-US" dirty="0" smtClean="0">
                <a:latin typeface="微软雅黑" panose="020B0503020204020204" pitchFamily="34" charset="-122"/>
                <a:ea typeface="微软雅黑" panose="020B0503020204020204" pitchFamily="34" charset="-122"/>
              </a:rPr>
              <a:t>相符</a:t>
            </a:r>
            <a:endParaRPr lang="en-US" altLang="zh-CN" dirty="0" smtClean="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en-US" dirty="0" smtClean="0">
                <a:latin typeface="微软雅黑" panose="020B0503020204020204" pitchFamily="34" charset="-122"/>
                <a:ea typeface="微软雅黑" panose="020B0503020204020204" pitchFamily="34" charset="-122"/>
              </a:rPr>
              <a:t>根据</a:t>
            </a:r>
            <a:r>
              <a:rPr lang="zh-CN" altLang="en-US" dirty="0">
                <a:latin typeface="微软雅黑" panose="020B0503020204020204" pitchFamily="34" charset="-122"/>
                <a:ea typeface="微软雅黑" panose="020B0503020204020204" pitchFamily="34" charset="-122"/>
              </a:rPr>
              <a:t>成果完成日期填写结题</a:t>
            </a:r>
            <a:r>
              <a:rPr lang="zh-CN" altLang="en-US" dirty="0" smtClean="0">
                <a:latin typeface="微软雅黑" panose="020B0503020204020204" pitchFamily="34" charset="-122"/>
                <a:ea typeface="微软雅黑" panose="020B0503020204020204" pitchFamily="34" charset="-122"/>
              </a:rPr>
              <a:t>日期</a:t>
            </a:r>
            <a:endParaRPr lang="en-US" altLang="zh-CN" dirty="0" smtClean="0">
              <a:latin typeface="微软雅黑" panose="020B0503020204020204" pitchFamily="34" charset="-122"/>
              <a:ea typeface="微软雅黑" panose="020B0503020204020204" pitchFamily="34" charset="-122"/>
            </a:endParaRPr>
          </a:p>
          <a:p>
            <a:pPr marL="342900" indent="-342900">
              <a:lnSpc>
                <a:spcPct val="150000"/>
              </a:lnSpc>
              <a:spcBef>
                <a:spcPts val="1000"/>
              </a:spcBef>
              <a:buFont typeface="+mj-ea"/>
              <a:buAutoNum type="circleNumDbPlain"/>
            </a:pPr>
            <a:r>
              <a:rPr lang="zh-CN" altLang="en-US" dirty="0" smtClean="0">
                <a:latin typeface="微软雅黑" panose="020B0503020204020204" pitchFamily="34" charset="-122"/>
                <a:ea typeface="微软雅黑" panose="020B0503020204020204" pitchFamily="34" charset="-122"/>
              </a:rPr>
              <a:t>评定</a:t>
            </a:r>
            <a:r>
              <a:rPr lang="zh-CN" altLang="en-US" dirty="0">
                <a:latin typeface="微软雅黑" panose="020B0503020204020204" pitchFamily="34" charset="-122"/>
                <a:ea typeface="微软雅黑" panose="020B0503020204020204" pitchFamily="34" charset="-122"/>
              </a:rPr>
              <a:t>等级一般不分等级</a:t>
            </a:r>
          </a:p>
        </p:txBody>
      </p:sp>
      <p:grpSp>
        <p:nvGrpSpPr>
          <p:cNvPr id="13" name="千图PPT彼岸天：ID 8661124库_组合 103"/>
          <p:cNvGrpSpPr/>
          <p:nvPr>
            <p:custDataLst>
              <p:tags r:id="rId1"/>
            </p:custDataLst>
          </p:nvPr>
        </p:nvGrpSpPr>
        <p:grpSpPr>
          <a:xfrm>
            <a:off x="942091" y="4080111"/>
            <a:ext cx="4381781" cy="624349"/>
            <a:chOff x="6588320" y="2238250"/>
            <a:chExt cx="4381781" cy="624349"/>
          </a:xfrm>
        </p:grpSpPr>
        <p:sp>
          <p:nvSpPr>
            <p:cNvPr id="14" name="菱形 13"/>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0000" lnSpcReduction="20000"/>
            </a:bodyPr>
            <a:lstStyle/>
            <a:p>
              <a:pPr algn="ctr">
                <a:lnSpc>
                  <a:spcPct val="150000"/>
                </a:lnSpc>
              </a:pPr>
              <a:r>
                <a:rPr lang="en-US" altLang="zh-CN" sz="2000" dirty="0">
                  <a:solidFill>
                    <a:schemeClr val="bg1"/>
                  </a:solidFill>
                  <a:cs typeface="+mn-ea"/>
                  <a:sym typeface="+mn-lt"/>
                </a:rPr>
                <a:t>02</a:t>
              </a:r>
            </a:p>
          </p:txBody>
        </p:sp>
        <p:sp>
          <p:nvSpPr>
            <p:cNvPr id="15" name="文本框 244"/>
            <p:cNvSpPr txBox="1"/>
            <p:nvPr/>
          </p:nvSpPr>
          <p:spPr>
            <a:xfrm>
              <a:off x="7007527" y="2564521"/>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项目执行情况变化</a:t>
              </a:r>
              <a:endPar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6" name="文本框 15"/>
          <p:cNvSpPr txBox="1"/>
          <p:nvPr/>
        </p:nvSpPr>
        <p:spPr>
          <a:xfrm>
            <a:off x="6259522" y="3573019"/>
            <a:ext cx="5426793" cy="1708160"/>
          </a:xfrm>
          <a:prstGeom prst="rect">
            <a:avLst/>
          </a:prstGeom>
          <a:noFill/>
        </p:spPr>
        <p:txBody>
          <a:bodyPr wrap="square" rtlCol="0">
            <a:spAutoFit/>
          </a:bodyPr>
          <a:lstStyle/>
          <a:p>
            <a:pPr marL="288000" algn="just">
              <a:lnSpc>
                <a:spcPct val="150000"/>
              </a:lnSpc>
            </a:pP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buFont typeface="+mj-ea"/>
              <a:buAutoNum type="circleNumDbPlain" startAt="3"/>
            </a:pPr>
            <a:r>
              <a:rPr lang="zh-CN" altLang="en-US" dirty="0">
                <a:latin typeface="微软雅黑" panose="020B0503020204020204" pitchFamily="34" charset="-122"/>
                <a:ea typeface="微软雅黑" panose="020B0503020204020204" pitchFamily="34" charset="-122"/>
              </a:rPr>
              <a:t>确定合同不再继续履行，经合作各方协商后同意终止的，项目负责人应签署科研项目</a:t>
            </a:r>
            <a:r>
              <a:rPr lang="zh-CN" altLang="en-US" dirty="0" smtClean="0">
                <a:latin typeface="微软雅黑" panose="020B0503020204020204" pitchFamily="34" charset="-122"/>
                <a:ea typeface="微软雅黑" panose="020B0503020204020204" pitchFamily="34" charset="-122"/>
              </a:rPr>
              <a:t>终止合同</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终止合同</a:t>
            </a:r>
            <a:r>
              <a:rPr lang="zh-CN" altLang="en-US" dirty="0">
                <a:latin typeface="微软雅黑" panose="020B0503020204020204" pitchFamily="34" charset="-122"/>
                <a:ea typeface="微软雅黑" panose="020B0503020204020204" pitchFamily="34" charset="-122"/>
              </a:rPr>
              <a:t>经合作各方签字盖章生效后操作同上</a:t>
            </a:r>
          </a:p>
        </p:txBody>
      </p:sp>
      <p:sp>
        <p:nvSpPr>
          <p:cNvPr id="24" name="文本框 23"/>
          <p:cNvSpPr txBox="1"/>
          <p:nvPr/>
        </p:nvSpPr>
        <p:spPr>
          <a:xfrm>
            <a:off x="1397134" y="4745650"/>
            <a:ext cx="4032738" cy="1289905"/>
          </a:xfrm>
          <a:prstGeom prst="rect">
            <a:avLst/>
          </a:prstGeom>
          <a:noFill/>
        </p:spPr>
        <p:txBody>
          <a:bodyPr wrap="square" rtlCol="0">
            <a:spAutoFit/>
          </a:bodyPr>
          <a:lstStyle/>
          <a:p>
            <a:pPr marL="342900" indent="-342900">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rPr>
              <a:t>合同有效期内，执行情况有变化，项目负责人需及时签署补充合同或终止合同</a:t>
            </a:r>
            <a:endParaRPr lang="en-US" altLang="zh-CN"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6206133" y="1546527"/>
            <a:ext cx="5237716" cy="2446824"/>
          </a:xfrm>
          <a:prstGeom prst="rect">
            <a:avLst/>
          </a:prstGeom>
          <a:noFill/>
        </p:spPr>
        <p:txBody>
          <a:bodyPr wrap="square" rtlCol="0">
            <a:spAutoFit/>
          </a:bodyPr>
          <a:lstStyle/>
          <a:p>
            <a:pPr marL="342900" indent="-342900" algn="just">
              <a:lnSpc>
                <a:spcPct val="150000"/>
              </a:lnSpc>
              <a:buFont typeface="+mj-ea"/>
              <a:buAutoNum type="circleNumDbPlain" startAt="2"/>
            </a:pPr>
            <a:r>
              <a:rPr lang="zh-CN" altLang="en-US" dirty="0">
                <a:latin typeface="微软雅黑" panose="020B0503020204020204" pitchFamily="34" charset="-122"/>
                <a:ea typeface="微软雅黑" panose="020B0503020204020204" pitchFamily="34" charset="-122"/>
              </a:rPr>
              <a:t>合同条款变化，如合同经费，终止日期，负责人，合同任务等发生变化，签署补充</a:t>
            </a:r>
            <a:r>
              <a:rPr lang="zh-CN" altLang="en-US" dirty="0" smtClean="0">
                <a:latin typeface="微软雅黑" panose="020B0503020204020204" pitchFamily="34" charset="-122"/>
                <a:ea typeface="微软雅黑" panose="020B0503020204020204" pitchFamily="34" charset="-122"/>
              </a:rPr>
              <a:t>合同</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补充</a:t>
            </a:r>
            <a:r>
              <a:rPr lang="zh-CN" altLang="en-US" dirty="0">
                <a:latin typeface="微软雅黑" panose="020B0503020204020204" pitchFamily="34" charset="-122"/>
                <a:ea typeface="微软雅黑" panose="020B0503020204020204" pitchFamily="34" charset="-122"/>
              </a:rPr>
              <a:t>合同经合作各方签字盖章生效后，项目负责人应在科研服务系统提交相关变更申请并报社科院备案（补充合同原件纸件</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份）</a:t>
            </a:r>
            <a:endParaRPr lang="en-US" altLang="zh-CN" dirty="0">
              <a:latin typeface="微软雅黑" panose="020B0503020204020204" pitchFamily="34" charset="-122"/>
              <a:ea typeface="微软雅黑" panose="020B0503020204020204" pitchFamily="34" charset="-122"/>
            </a:endParaRPr>
          </a:p>
          <a:p>
            <a:endParaRPr lang="zh-CN" altLang="en-US" dirty="0"/>
          </a:p>
        </p:txBody>
      </p:sp>
      <p:sp>
        <p:nvSpPr>
          <p:cNvPr id="26" name="矩形 25"/>
          <p:cNvSpPr/>
          <p:nvPr/>
        </p:nvSpPr>
        <p:spPr>
          <a:xfrm>
            <a:off x="7019822" y="6165144"/>
            <a:ext cx="4363286" cy="430887"/>
          </a:xfrm>
          <a:prstGeom prst="rect">
            <a:avLst/>
          </a:prstGeom>
        </p:spPr>
        <p:txBody>
          <a:bodyPr wrap="square">
            <a:spAutoFit/>
          </a:bodyPr>
          <a:lstStyle/>
          <a:p>
            <a:pPr algn="just"/>
            <a:r>
              <a:rPr lang="zh-CN" altLang="en-US" sz="1100" dirty="0" smtClean="0">
                <a:latin typeface="仿宋_GB2312" panose="02010609030101010101" pitchFamily="49" charset="-122"/>
                <a:ea typeface="仿宋_GB2312" panose="02010609030101010101" pitchFamily="49" charset="-122"/>
              </a:rPr>
              <a:t>具体内容可参考2021年4月25日</a:t>
            </a:r>
            <a:r>
              <a:rPr lang="zh-CN" altLang="en-US" sz="1100" dirty="0">
                <a:latin typeface="仿宋_GB2312" panose="02010609030101010101" pitchFamily="49" charset="-122"/>
                <a:ea typeface="仿宋_GB2312" panose="02010609030101010101" pitchFamily="49" charset="-122"/>
              </a:rPr>
              <a:t>发布的“关于做好文科横向科研项目、非基金纵向科研项目结题工作的通知</a:t>
            </a:r>
            <a:r>
              <a:rPr lang="zh-CN" altLang="en-US" sz="1100" dirty="0" smtClean="0">
                <a:latin typeface="仿宋_GB2312" panose="02010609030101010101" pitchFamily="49" charset="-122"/>
                <a:ea typeface="仿宋_GB2312" panose="02010609030101010101" pitchFamily="49" charset="-122"/>
              </a:rPr>
              <a:t>”</a:t>
            </a:r>
            <a:endParaRPr lang="zh-CN" altLang="en-US" sz="1100" dirty="0">
              <a:latin typeface="仿宋_GB2312" panose="02010609030101010101" pitchFamily="49" charset="-122"/>
              <a:ea typeface="仿宋_GB2312" panose="02010609030101010101" pitchFamily="49" charset="-122"/>
            </a:endParaRPr>
          </a:p>
        </p:txBody>
      </p:sp>
      <p:cxnSp>
        <p:nvCxnSpPr>
          <p:cNvPr id="27" name="直接连接符 26"/>
          <p:cNvCxnSpPr/>
          <p:nvPr/>
        </p:nvCxnSpPr>
        <p:spPr>
          <a:xfrm>
            <a:off x="5778915" y="1674808"/>
            <a:ext cx="0" cy="205180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p:cNvCxnSpPr/>
          <p:nvPr/>
        </p:nvCxnSpPr>
        <p:spPr>
          <a:xfrm flipH="1">
            <a:off x="1361298" y="3713332"/>
            <a:ext cx="4427185"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3755964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1B86F49-CCE0-4E1A-8F78-9E6856803B19}"/>
              </a:ext>
            </a:extLst>
          </p:cNvPr>
          <p:cNvSpPr/>
          <p:nvPr/>
        </p:nvSpPr>
        <p:spPr>
          <a:xfrm>
            <a:off x="0" y="-132368"/>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项目结题</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5"/>
          <p:cNvGrpSpPr/>
          <p:nvPr>
            <p:custDataLst>
              <p:tags r:id="rId1"/>
            </p:custDataLst>
          </p:nvPr>
        </p:nvGrpSpPr>
        <p:grpSpPr>
          <a:xfrm>
            <a:off x="788588" y="1252634"/>
            <a:ext cx="5063461" cy="1747889"/>
            <a:chOff x="6341592" y="3959070"/>
            <a:chExt cx="5054151" cy="1747889"/>
          </a:xfrm>
        </p:grpSpPr>
        <p:sp>
          <p:nvSpPr>
            <p:cNvPr id="10" name="菱形 9"/>
            <p:cNvSpPr/>
            <p:nvPr/>
          </p:nvSpPr>
          <p:spPr>
            <a:xfrm>
              <a:off x="6456497" y="3959070"/>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70000" lnSpcReduction="20000"/>
            </a:bodyPr>
            <a:lstStyle/>
            <a:p>
              <a:pPr algn="ctr">
                <a:lnSpc>
                  <a:spcPct val="150000"/>
                </a:lnSpc>
              </a:pPr>
              <a:r>
                <a:rPr lang="en-US" altLang="zh-CN" sz="2000" dirty="0" smtClean="0">
                  <a:solidFill>
                    <a:schemeClr val="bg1"/>
                  </a:solidFill>
                  <a:cs typeface="+mn-ea"/>
                  <a:sym typeface="+mn-lt"/>
                </a:rPr>
                <a:t>03</a:t>
              </a:r>
              <a:endParaRPr lang="en-US" altLang="zh-CN" sz="2000" dirty="0">
                <a:solidFill>
                  <a:schemeClr val="bg1"/>
                </a:solidFill>
                <a:cs typeface="+mn-ea"/>
                <a:sym typeface="+mn-lt"/>
              </a:endParaRPr>
            </a:p>
          </p:txBody>
        </p:sp>
        <p:grpSp>
          <p:nvGrpSpPr>
            <p:cNvPr id="11" name="组合 10"/>
            <p:cNvGrpSpPr/>
            <p:nvPr/>
          </p:nvGrpSpPr>
          <p:grpSpPr>
            <a:xfrm>
              <a:off x="6341592" y="4227199"/>
              <a:ext cx="5054151" cy="1479760"/>
              <a:chOff x="5681272" y="1670631"/>
              <a:chExt cx="5397936" cy="1479760"/>
            </a:xfrm>
          </p:grpSpPr>
          <p:sp>
            <p:nvSpPr>
              <p:cNvPr id="12" name="文本框 248"/>
              <p:cNvSpPr txBox="1"/>
              <p:nvPr/>
            </p:nvSpPr>
            <p:spPr>
              <a:xfrm>
                <a:off x="6330017" y="1670631"/>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合同到期后</a:t>
                </a:r>
                <a:r>
                  <a:rPr lang="en-US" altLang="zh-CN"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6</a:t>
                </a:r>
                <a:r>
                  <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个月</a:t>
                </a:r>
                <a:r>
                  <a:rPr lang="zh-CN" altLang="en-US" sz="2000" b="1" dirty="0" smtClean="0">
                    <a:solidFill>
                      <a:schemeClr val="accent4">
                        <a:lumMod val="100000"/>
                      </a:schemeClr>
                    </a:solidFill>
                    <a:latin typeface="微软雅黑" panose="020B0503020204020204" pitchFamily="34" charset="-122"/>
                    <a:ea typeface="微软雅黑" panose="020B0503020204020204" pitchFamily="34" charset="-122"/>
                    <a:cs typeface="+mn-ea"/>
                    <a:sym typeface="+mn-lt"/>
                  </a:rPr>
                  <a:t>内验收</a:t>
                </a:r>
                <a:r>
                  <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结题</a:t>
                </a:r>
              </a:p>
            </p:txBody>
          </p:sp>
          <p:sp>
            <p:nvSpPr>
              <p:cNvPr id="13" name="文本框 249"/>
              <p:cNvSpPr txBox="1"/>
              <p:nvPr/>
            </p:nvSpPr>
            <p:spPr>
              <a:xfrm>
                <a:off x="5681272" y="2830023"/>
                <a:ext cx="5397936" cy="320368"/>
              </a:xfrm>
              <a:prstGeom prst="rect">
                <a:avLst/>
              </a:prstGeom>
            </p:spPr>
            <p:txBody>
              <a:bodyPr vert="horz" wrap="square" lIns="360000" tIns="0" rIns="0" bIns="0" anchor="ctr" anchorCtr="0">
                <a:noAutofit/>
              </a:bodyPr>
              <a:lstStyle/>
              <a:p>
                <a:pPr marL="342900" indent="-342900" algn="just">
                  <a:lnSpc>
                    <a:spcPct val="150000"/>
                  </a:lnSpc>
                  <a:spcBef>
                    <a:spcPts val="1000"/>
                  </a:spcBef>
                  <a:buFont typeface="+mj-ea"/>
                  <a:buAutoNum type="circleNumDbPlain"/>
                </a:pPr>
                <a:r>
                  <a:rPr lang="zh-CN" altLang="en-US" dirty="0">
                    <a:latin typeface="微软雅黑" panose="020B0503020204020204" pitchFamily="34" charset="-122"/>
                    <a:ea typeface="微软雅黑" panose="020B0503020204020204" pitchFamily="34" charset="-122"/>
                    <a:sym typeface="+mn-lt"/>
                  </a:rPr>
                  <a:t>如委托方盖章，合同（任务书）到期，项目</a:t>
                </a:r>
                <a:r>
                  <a:rPr lang="zh-CN" altLang="en-US" dirty="0" smtClean="0">
                    <a:latin typeface="微软雅黑" panose="020B0503020204020204" pitchFamily="34" charset="-122"/>
                    <a:ea typeface="微软雅黑" panose="020B0503020204020204" pitchFamily="34" charset="-122"/>
                    <a:sym typeface="+mn-lt"/>
                  </a:rPr>
                  <a:t>负责人填写</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文科横向科研项目、非基金类纵向科研项目结题表（委托单位盖章）</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后扫描上传至科研服务系统提交结题</a:t>
                </a:r>
                <a:r>
                  <a:rPr lang="zh-CN" altLang="en-US" dirty="0" smtClean="0">
                    <a:latin typeface="微软雅黑" panose="020B0503020204020204" pitchFamily="34" charset="-122"/>
                    <a:ea typeface="微软雅黑" panose="020B0503020204020204" pitchFamily="34" charset="-122"/>
                    <a:sym typeface="+mn-lt"/>
                  </a:rPr>
                  <a:t>申请</a:t>
                </a:r>
                <a:endParaRPr lang="zh-CN" altLang="en-US" dirty="0">
                  <a:latin typeface="微软雅黑" panose="020B0503020204020204" pitchFamily="34" charset="-122"/>
                  <a:ea typeface="微软雅黑" panose="020B0503020204020204" pitchFamily="34" charset="-122"/>
                  <a:sym typeface="+mn-lt"/>
                </a:endParaRPr>
              </a:p>
            </p:txBody>
          </p:sp>
        </p:grpSp>
      </p:grpSp>
      <p:sp>
        <p:nvSpPr>
          <p:cNvPr id="14" name="文本框 13"/>
          <p:cNvSpPr txBox="1"/>
          <p:nvPr/>
        </p:nvSpPr>
        <p:spPr>
          <a:xfrm>
            <a:off x="6159730" y="1927197"/>
            <a:ext cx="5527965" cy="1882567"/>
          </a:xfrm>
          <a:prstGeom prst="rect">
            <a:avLst/>
          </a:prstGeom>
          <a:noFill/>
        </p:spPr>
        <p:txBody>
          <a:bodyPr wrap="square" rtlCol="0">
            <a:spAutoFit/>
          </a:bodyPr>
          <a:lstStyle/>
          <a:p>
            <a:pPr marL="342900" indent="-342900" algn="just">
              <a:lnSpc>
                <a:spcPct val="150000"/>
              </a:lnSpc>
              <a:spcBef>
                <a:spcPts val="1000"/>
              </a:spcBef>
              <a:buFont typeface="+mj-ea"/>
              <a:buAutoNum type="circleNumDbPlain" startAt="3"/>
            </a:pPr>
            <a:r>
              <a:rPr lang="zh-CN" altLang="en-US" dirty="0" smtClean="0">
                <a:latin typeface="微软雅黑" panose="020B0503020204020204" pitchFamily="34" charset="-122"/>
                <a:ea typeface="微软雅黑" panose="020B0503020204020204" pitchFamily="34" charset="-122"/>
                <a:sym typeface="+mn-lt"/>
              </a:rPr>
              <a:t>项目</a:t>
            </a:r>
            <a:r>
              <a:rPr lang="zh-CN" altLang="en-US" dirty="0">
                <a:latin typeface="微软雅黑" panose="020B0503020204020204" pitchFamily="34" charset="-122"/>
                <a:ea typeface="微软雅黑" panose="020B0503020204020204" pitchFamily="34" charset="-122"/>
                <a:sym typeface="+mn-lt"/>
              </a:rPr>
              <a:t>外拨经费超过</a:t>
            </a:r>
            <a:r>
              <a:rPr lang="en-US" altLang="zh-CN" dirty="0">
                <a:latin typeface="微软雅黑" panose="020B0503020204020204" pitchFamily="34" charset="-122"/>
                <a:ea typeface="微软雅黑" panose="020B0503020204020204" pitchFamily="34" charset="-122"/>
                <a:sym typeface="+mn-lt"/>
              </a:rPr>
              <a:t>15</a:t>
            </a:r>
            <a:r>
              <a:rPr lang="zh-CN" altLang="en-US" dirty="0">
                <a:latin typeface="微软雅黑" panose="020B0503020204020204" pitchFamily="34" charset="-122"/>
                <a:ea typeface="微软雅黑" panose="020B0503020204020204" pitchFamily="34" charset="-122"/>
                <a:sym typeface="+mn-lt"/>
              </a:rPr>
              <a:t>万元（含</a:t>
            </a:r>
            <a:r>
              <a:rPr lang="zh-CN" altLang="en-US" dirty="0" smtClean="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a:t>
            </a:r>
            <a:r>
              <a:rPr lang="zh-CN" altLang="en-US" dirty="0" smtClean="0">
                <a:latin typeface="微软雅黑" panose="020B0503020204020204" pitchFamily="34" charset="-122"/>
                <a:ea typeface="微软雅黑" panose="020B0503020204020204" pitchFamily="34" charset="-122"/>
                <a:sym typeface="+mn-lt"/>
              </a:rPr>
              <a:t>项目</a:t>
            </a:r>
            <a:r>
              <a:rPr lang="zh-CN" altLang="en-US" dirty="0">
                <a:latin typeface="微软雅黑" panose="020B0503020204020204" pitchFamily="34" charset="-122"/>
                <a:ea typeface="微软雅黑" panose="020B0503020204020204" pitchFamily="34" charset="-122"/>
                <a:sym typeface="+mn-lt"/>
              </a:rPr>
              <a:t>合同履行完毕，合作单位需在收到浙江大学申请后</a:t>
            </a: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个月内委托第三方审计机构出具项目资金使用</a:t>
            </a:r>
            <a:r>
              <a:rPr lang="zh-CN" altLang="en-US" dirty="0" smtClean="0">
                <a:latin typeface="微软雅黑" panose="020B0503020204020204" pitchFamily="34" charset="-122"/>
                <a:ea typeface="微软雅黑" panose="020B0503020204020204" pitchFamily="34" charset="-122"/>
                <a:sym typeface="+mn-lt"/>
              </a:rPr>
              <a:t>审计报告</a:t>
            </a:r>
            <a:endParaRPr lang="en-US" altLang="zh-CN" dirty="0" smtClean="0">
              <a:latin typeface="微软雅黑" panose="020B0503020204020204" pitchFamily="34" charset="-122"/>
              <a:ea typeface="微软雅黑" panose="020B0503020204020204" pitchFamily="34" charset="-122"/>
              <a:sym typeface="+mn-lt"/>
            </a:endParaRPr>
          </a:p>
          <a:p>
            <a:pPr marL="285750" indent="-285750" algn="just">
              <a:lnSpc>
                <a:spcPct val="150000"/>
              </a:lnSpc>
              <a:spcBef>
                <a:spcPts val="10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sym typeface="+mn-lt"/>
              </a:rPr>
              <a:t> </a:t>
            </a:r>
            <a:r>
              <a:rPr lang="zh-CN" altLang="en-US" dirty="0" smtClean="0">
                <a:latin typeface="微软雅黑" panose="020B0503020204020204" pitchFamily="34" charset="-122"/>
                <a:ea typeface="微软雅黑" panose="020B0503020204020204" pitchFamily="34" charset="-122"/>
                <a:sym typeface="+mn-lt"/>
              </a:rPr>
              <a:t>审计报告同时上传至科研服务系统提交结题申请</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039496" y="3803695"/>
            <a:ext cx="4817267" cy="2585323"/>
          </a:xfrm>
          <a:prstGeom prst="rect">
            <a:avLst/>
          </a:prstGeom>
          <a:noFill/>
        </p:spPr>
        <p:txBody>
          <a:bodyPr wrap="square" rtlCol="0">
            <a:spAutoFit/>
          </a:bodyPr>
          <a:lstStyle/>
          <a:p>
            <a:pPr marL="342900" indent="-342900" algn="just">
              <a:lnSpc>
                <a:spcPct val="150000"/>
              </a:lnSpc>
              <a:spcBef>
                <a:spcPts val="1000"/>
              </a:spcBef>
              <a:buFont typeface="+mj-ea"/>
              <a:buAutoNum type="circleNumDbPlain" startAt="2"/>
            </a:pPr>
            <a:r>
              <a:rPr lang="zh-CN" altLang="en-US" dirty="0">
                <a:latin typeface="微软雅黑" panose="020B0503020204020204" pitchFamily="34" charset="-122"/>
                <a:ea typeface="微软雅黑" panose="020B0503020204020204" pitchFamily="34" charset="-122"/>
                <a:sym typeface="+mn-lt"/>
              </a:rPr>
              <a:t>如委托方不予盖章，合同（任务书）到期，项目</a:t>
            </a:r>
            <a:r>
              <a:rPr lang="zh-CN" altLang="en-US" dirty="0" smtClean="0">
                <a:latin typeface="微软雅黑" panose="020B0503020204020204" pitchFamily="34" charset="-122"/>
                <a:ea typeface="微软雅黑" panose="020B0503020204020204" pitchFamily="34" charset="-122"/>
                <a:sym typeface="+mn-lt"/>
              </a:rPr>
              <a:t>负责人填写</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文科横向科研项目、非基金类纵向科研项目结题表（学院盖章</a:t>
            </a:r>
            <a:r>
              <a:rPr lang="zh-CN" altLang="en-US" dirty="0" smtClean="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经学院审核签字盖章后扫描，并和相关总结材料（如研究报告）一并上传至科研服务系统提交结题</a:t>
            </a:r>
            <a:r>
              <a:rPr lang="zh-CN" altLang="en-US" dirty="0" smtClean="0">
                <a:latin typeface="微软雅黑" panose="020B0503020204020204" pitchFamily="34" charset="-122"/>
                <a:ea typeface="微软雅黑" panose="020B0503020204020204" pitchFamily="34" charset="-122"/>
                <a:sym typeface="+mn-lt"/>
              </a:rPr>
              <a:t>申请</a:t>
            </a:r>
            <a:endParaRPr lang="zh-CN" altLang="en-US" dirty="0">
              <a:latin typeface="微软雅黑" panose="020B0503020204020204" pitchFamily="34" charset="-122"/>
              <a:ea typeface="微软雅黑" panose="020B0503020204020204" pitchFamily="34" charset="-122"/>
              <a:sym typeface="+mn-lt"/>
            </a:endParaRPr>
          </a:p>
        </p:txBody>
      </p:sp>
      <p:sp>
        <p:nvSpPr>
          <p:cNvPr id="63" name="矩形 62"/>
          <p:cNvSpPr/>
          <p:nvPr/>
        </p:nvSpPr>
        <p:spPr>
          <a:xfrm>
            <a:off x="7019822" y="6165144"/>
            <a:ext cx="4363286" cy="430887"/>
          </a:xfrm>
          <a:prstGeom prst="rect">
            <a:avLst/>
          </a:prstGeom>
        </p:spPr>
        <p:txBody>
          <a:bodyPr wrap="square">
            <a:spAutoFit/>
          </a:bodyPr>
          <a:lstStyle/>
          <a:p>
            <a:pPr algn="just"/>
            <a:r>
              <a:rPr lang="zh-CN" altLang="en-US" sz="1100" dirty="0" smtClean="0">
                <a:latin typeface="仿宋_GB2312" panose="02010609030101010101" pitchFamily="49" charset="-122"/>
                <a:ea typeface="仿宋_GB2312" panose="02010609030101010101" pitchFamily="49" charset="-122"/>
              </a:rPr>
              <a:t>具体内容可参考2021年4月25日</a:t>
            </a:r>
            <a:r>
              <a:rPr lang="zh-CN" altLang="en-US" sz="1100" dirty="0">
                <a:latin typeface="仿宋_GB2312" panose="02010609030101010101" pitchFamily="49" charset="-122"/>
                <a:ea typeface="仿宋_GB2312" panose="02010609030101010101" pitchFamily="49" charset="-122"/>
              </a:rPr>
              <a:t>发布的“关于做好文科横向科研项目、非基金纵向科研项目结题工作的通知</a:t>
            </a:r>
            <a:r>
              <a:rPr lang="zh-CN" altLang="en-US" sz="1100" dirty="0" smtClean="0">
                <a:latin typeface="仿宋_GB2312" panose="02010609030101010101" pitchFamily="49" charset="-122"/>
                <a:ea typeface="仿宋_GB2312" panose="02010609030101010101" pitchFamily="49" charset="-122"/>
              </a:rPr>
              <a:t>”</a:t>
            </a:r>
            <a:endParaRPr lang="zh-CN" altLang="en-US" sz="1100" dirty="0">
              <a:latin typeface="仿宋_GB2312" panose="02010609030101010101" pitchFamily="49" charset="-122"/>
              <a:ea typeface="仿宋_GB2312" panose="02010609030101010101" pitchFamily="49" charset="-122"/>
            </a:endParaRPr>
          </a:p>
        </p:txBody>
      </p:sp>
      <p:pic>
        <p:nvPicPr>
          <p:cNvPr id="64"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1455434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项目结题</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6"/>
          <p:cNvGrpSpPr/>
          <p:nvPr>
            <p:custDataLst>
              <p:tags r:id="rId1"/>
            </p:custDataLst>
          </p:nvPr>
        </p:nvGrpSpPr>
        <p:grpSpPr>
          <a:xfrm>
            <a:off x="1035774" y="1308466"/>
            <a:ext cx="10003528" cy="1430579"/>
            <a:chOff x="6509334" y="4807474"/>
            <a:chExt cx="10964940" cy="1430579"/>
          </a:xfrm>
        </p:grpSpPr>
        <p:sp>
          <p:nvSpPr>
            <p:cNvPr id="10" name="菱形 9"/>
            <p:cNvSpPr/>
            <p:nvPr/>
          </p:nvSpPr>
          <p:spPr>
            <a:xfrm>
              <a:off x="6509334" y="4807474"/>
              <a:ext cx="697896" cy="62434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0000" lnSpcReduction="20000"/>
            </a:bodyPr>
            <a:lstStyle/>
            <a:p>
              <a:pPr algn="ctr">
                <a:lnSpc>
                  <a:spcPct val="150000"/>
                </a:lnSpc>
              </a:pPr>
              <a:r>
                <a:rPr lang="en-US" altLang="zh-CN" sz="2000" dirty="0" smtClean="0">
                  <a:solidFill>
                    <a:schemeClr val="bg1"/>
                  </a:solidFill>
                  <a:cs typeface="+mn-ea"/>
                  <a:sym typeface="+mn-lt"/>
                </a:rPr>
                <a:t>04</a:t>
              </a:r>
              <a:endParaRPr lang="en-US" altLang="zh-CN" sz="2000" dirty="0">
                <a:solidFill>
                  <a:schemeClr val="bg1"/>
                </a:solidFill>
                <a:cs typeface="+mn-ea"/>
                <a:sym typeface="+mn-lt"/>
              </a:endParaRPr>
            </a:p>
          </p:txBody>
        </p:sp>
        <p:grpSp>
          <p:nvGrpSpPr>
            <p:cNvPr id="11" name="组合 10"/>
            <p:cNvGrpSpPr/>
            <p:nvPr/>
          </p:nvGrpSpPr>
          <p:grpSpPr>
            <a:xfrm>
              <a:off x="7072472" y="5072120"/>
              <a:ext cx="10401802" cy="1165933"/>
              <a:chOff x="6461863" y="1636976"/>
              <a:chExt cx="11109336" cy="1165933"/>
            </a:xfrm>
          </p:grpSpPr>
          <p:sp>
            <p:nvSpPr>
              <p:cNvPr id="12" name="文本框 250"/>
              <p:cNvSpPr txBox="1"/>
              <p:nvPr/>
            </p:nvSpPr>
            <p:spPr>
              <a:xfrm>
                <a:off x="6461863" y="1636976"/>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5">
                        <a:lumMod val="100000"/>
                      </a:schemeClr>
                    </a:solidFill>
                    <a:latin typeface="微软雅黑" panose="020B0503020204020204" pitchFamily="34" charset="-122"/>
                    <a:ea typeface="微软雅黑" panose="020B0503020204020204" pitchFamily="34" charset="-122"/>
                    <a:cs typeface="+mn-ea"/>
                    <a:sym typeface="+mn-lt"/>
                  </a:rPr>
                  <a:t>由社科院办理结题</a:t>
                </a:r>
                <a:endParaRPr lang="zh-CN" altLang="en-US" sz="2000" b="1" dirty="0">
                  <a:solidFill>
                    <a:schemeClr val="accent5">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251"/>
              <p:cNvSpPr txBox="1"/>
              <p:nvPr/>
            </p:nvSpPr>
            <p:spPr>
              <a:xfrm>
                <a:off x="6461863" y="2204591"/>
                <a:ext cx="11109336" cy="598318"/>
              </a:xfrm>
              <a:prstGeom prst="rect">
                <a:avLst/>
              </a:prstGeom>
            </p:spPr>
            <p:txBody>
              <a:bodyPr vert="horz" wrap="square" lIns="360000" tIns="0" rIns="0" bIns="0" anchor="ctr" anchorCtr="0">
                <a:no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mn-lt"/>
                  </a:rPr>
                  <a:t>横向科研合同到期，项目负责人未按期办理结题或终止手续，由社科院给予结题</a:t>
                </a:r>
              </a:p>
              <a:p>
                <a:pPr>
                  <a:lnSpc>
                    <a:spcPct val="150000"/>
                  </a:lnSpc>
                </a:pPr>
                <a:endParaRPr lang="zh-CN" altLang="en-US" sz="2400" dirty="0">
                  <a:latin typeface="微软雅黑" panose="020B0503020204020204" pitchFamily="34" charset="-122"/>
                  <a:ea typeface="微软雅黑" panose="020B0503020204020204" pitchFamily="34" charset="-122"/>
                  <a:sym typeface="+mn-lt"/>
                </a:endParaRPr>
              </a:p>
            </p:txBody>
          </p:sp>
        </p:grpSp>
      </p:grpSp>
      <p:sp>
        <p:nvSpPr>
          <p:cNvPr id="14" name="文本框 13"/>
          <p:cNvSpPr txBox="1"/>
          <p:nvPr/>
        </p:nvSpPr>
        <p:spPr>
          <a:xfrm>
            <a:off x="1672478" y="2653594"/>
            <a:ext cx="8153166" cy="961289"/>
          </a:xfrm>
          <a:prstGeom prst="rect">
            <a:avLst/>
          </a:prstGeom>
          <a:noFill/>
        </p:spPr>
        <p:txBody>
          <a:bodyPr wrap="square" rtlCol="0">
            <a:spAutoFit/>
          </a:bodyPr>
          <a:lstStyle/>
          <a:p>
            <a:pPr marL="342900" indent="-342900" algn="just">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合同到期且超过合同有效期</a:t>
            </a:r>
            <a:r>
              <a:rPr lang="en-US" altLang="zh-CN" sz="2000" dirty="0">
                <a:latin typeface="微软雅黑" panose="020B0503020204020204" pitchFamily="34" charset="-122"/>
                <a:ea typeface="微软雅黑" panose="020B0503020204020204" pitchFamily="34" charset="-122"/>
                <a:sym typeface="+mn-lt"/>
              </a:rPr>
              <a:t>3</a:t>
            </a:r>
            <a:r>
              <a:rPr lang="zh-CN" altLang="en-US" sz="2000" dirty="0">
                <a:latin typeface="微软雅黑" panose="020B0503020204020204" pitchFamily="34" charset="-122"/>
                <a:ea typeface="微软雅黑" panose="020B0503020204020204" pitchFamily="34" charset="-122"/>
                <a:sym typeface="+mn-lt"/>
              </a:rPr>
              <a:t>年，但经费未到全的项目，项目负责人如未按期办理结题或终止手续，由社科院给予终止结题</a:t>
            </a:r>
          </a:p>
        </p:txBody>
      </p:sp>
      <p:sp>
        <p:nvSpPr>
          <p:cNvPr id="15" name="文本框 14"/>
          <p:cNvSpPr txBox="1"/>
          <p:nvPr/>
        </p:nvSpPr>
        <p:spPr>
          <a:xfrm>
            <a:off x="1704915" y="3767489"/>
            <a:ext cx="5314907" cy="1477328"/>
          </a:xfrm>
          <a:prstGeom prst="rect">
            <a:avLst/>
          </a:prstGeom>
          <a:noFill/>
        </p:spPr>
        <p:txBody>
          <a:bodyPr wrap="square" rtlCol="0">
            <a:spAutoFit/>
          </a:bodyPr>
          <a:lstStyle/>
          <a:p>
            <a:pPr marL="342900" indent="-342900" algn="just">
              <a:lnSpc>
                <a:spcPct val="150000"/>
              </a:lnSpc>
              <a:buFont typeface="+mj-ea"/>
              <a:buAutoNum type="circleNumDbPlain" startAt="2"/>
            </a:pPr>
            <a:r>
              <a:rPr lang="zh-CN" altLang="en-US" sz="2000" dirty="0">
                <a:latin typeface="微软雅黑" panose="020B0503020204020204" pitchFamily="34" charset="-122"/>
                <a:ea typeface="微软雅黑" panose="020B0503020204020204" pitchFamily="34" charset="-122"/>
                <a:sym typeface="+mn-lt"/>
              </a:rPr>
              <a:t>经费到全、合同到期超过</a:t>
            </a:r>
            <a:r>
              <a:rPr lang="en-US" altLang="zh-CN" sz="2000" dirty="0">
                <a:latin typeface="微软雅黑" panose="020B0503020204020204" pitchFamily="34" charset="-122"/>
                <a:ea typeface="微软雅黑" panose="020B0503020204020204" pitchFamily="34" charset="-122"/>
                <a:sym typeface="+mn-lt"/>
              </a:rPr>
              <a:t>6</a:t>
            </a:r>
            <a:r>
              <a:rPr lang="zh-CN" altLang="en-US" sz="2000" dirty="0">
                <a:latin typeface="微软雅黑" panose="020B0503020204020204" pitchFamily="34" charset="-122"/>
                <a:ea typeface="微软雅黑" panose="020B0503020204020204" pitchFamily="34" charset="-122"/>
                <a:sym typeface="+mn-lt"/>
              </a:rPr>
              <a:t>个月的</a:t>
            </a:r>
            <a:r>
              <a:rPr lang="zh-CN" altLang="en-US" sz="2000" dirty="0" smtClean="0">
                <a:latin typeface="微软雅黑" panose="020B0503020204020204" pitchFamily="34" charset="-122"/>
                <a:ea typeface="微软雅黑" panose="020B0503020204020204" pitchFamily="34" charset="-122"/>
                <a:sym typeface="+mn-lt"/>
              </a:rPr>
              <a:t>项目，</a:t>
            </a:r>
            <a:endParaRPr lang="en-US" altLang="zh-CN" sz="2000" dirty="0" smtClean="0">
              <a:latin typeface="微软雅黑" panose="020B0503020204020204" pitchFamily="34" charset="-122"/>
              <a:ea typeface="微软雅黑" panose="020B0503020204020204" pitchFamily="34" charset="-122"/>
              <a:sym typeface="+mn-lt"/>
            </a:endParaRPr>
          </a:p>
          <a:p>
            <a:pPr algn="just">
              <a:lnSpc>
                <a:spcPct val="150000"/>
              </a:lnSpc>
            </a:pPr>
            <a:r>
              <a:rPr lang="en-US" altLang="zh-CN" sz="2000" dirty="0">
                <a:latin typeface="微软雅黑" panose="020B0503020204020204" pitchFamily="34" charset="-122"/>
                <a:ea typeface="微软雅黑" panose="020B0503020204020204" pitchFamily="34" charset="-122"/>
                <a:sym typeface="+mn-lt"/>
              </a:rPr>
              <a:t> </a:t>
            </a:r>
            <a:r>
              <a:rPr lang="en-US" altLang="zh-CN" sz="2000" dirty="0" smtClean="0">
                <a:latin typeface="微软雅黑" panose="020B0503020204020204" pitchFamily="34" charset="-122"/>
                <a:ea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sym typeface="+mn-lt"/>
              </a:rPr>
              <a:t>项目</a:t>
            </a:r>
            <a:r>
              <a:rPr lang="zh-CN" altLang="en-US" sz="2000" dirty="0">
                <a:latin typeface="微软雅黑" panose="020B0503020204020204" pitchFamily="34" charset="-122"/>
                <a:ea typeface="微软雅黑" panose="020B0503020204020204" pitchFamily="34" charset="-122"/>
                <a:sym typeface="+mn-lt"/>
              </a:rPr>
              <a:t>负责人如未按期办理结题</a:t>
            </a:r>
            <a:r>
              <a:rPr lang="zh-CN" altLang="en-US" sz="2000" dirty="0" smtClean="0">
                <a:latin typeface="微软雅黑" panose="020B0503020204020204" pitchFamily="34" charset="-122"/>
                <a:ea typeface="微软雅黑" panose="020B0503020204020204" pitchFamily="34" charset="-122"/>
                <a:sym typeface="+mn-lt"/>
              </a:rPr>
              <a:t>手续，则</a:t>
            </a:r>
            <a:endParaRPr lang="en-US" altLang="zh-CN" sz="2000" dirty="0" smtClean="0">
              <a:latin typeface="微软雅黑" panose="020B0503020204020204" pitchFamily="34" charset="-122"/>
              <a:ea typeface="微软雅黑" panose="020B0503020204020204" pitchFamily="34" charset="-122"/>
              <a:sym typeface="+mn-lt"/>
            </a:endParaRPr>
          </a:p>
          <a:p>
            <a:pPr algn="just">
              <a:lnSpc>
                <a:spcPct val="150000"/>
              </a:lnSpc>
            </a:pPr>
            <a:r>
              <a:rPr lang="en-US" altLang="zh-CN" sz="2000" dirty="0">
                <a:latin typeface="微软雅黑" panose="020B0503020204020204" pitchFamily="34" charset="-122"/>
                <a:ea typeface="微软雅黑" panose="020B0503020204020204" pitchFamily="34" charset="-122"/>
                <a:sym typeface="+mn-lt"/>
              </a:rPr>
              <a:t> </a:t>
            </a:r>
            <a:r>
              <a:rPr lang="en-US" altLang="zh-CN" sz="2000" dirty="0" smtClean="0">
                <a:latin typeface="微软雅黑" panose="020B0503020204020204" pitchFamily="34" charset="-122"/>
                <a:ea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sym typeface="+mn-lt"/>
              </a:rPr>
              <a:t>由社科院给予结题</a:t>
            </a:r>
            <a:endParaRPr lang="zh-CN" altLang="en-US" sz="2000" dirty="0">
              <a:latin typeface="微软雅黑" panose="020B0503020204020204" pitchFamily="34" charset="-122"/>
              <a:ea typeface="微软雅黑" panose="020B0503020204020204" pitchFamily="34" charset="-122"/>
              <a:sym typeface="+mn-lt"/>
            </a:endParaRPr>
          </a:p>
        </p:txBody>
      </p:sp>
      <p:sp>
        <p:nvSpPr>
          <p:cNvPr id="57" name="矩形 56"/>
          <p:cNvSpPr/>
          <p:nvPr/>
        </p:nvSpPr>
        <p:spPr>
          <a:xfrm>
            <a:off x="7019822" y="6165144"/>
            <a:ext cx="4363286" cy="430887"/>
          </a:xfrm>
          <a:prstGeom prst="rect">
            <a:avLst/>
          </a:prstGeom>
        </p:spPr>
        <p:txBody>
          <a:bodyPr wrap="square">
            <a:spAutoFit/>
          </a:bodyPr>
          <a:lstStyle/>
          <a:p>
            <a:pPr algn="just"/>
            <a:r>
              <a:rPr lang="zh-CN" altLang="en-US" sz="1100" dirty="0" smtClean="0">
                <a:latin typeface="仿宋_GB2312" panose="02010609030101010101" pitchFamily="49" charset="-122"/>
                <a:ea typeface="仿宋_GB2312" panose="02010609030101010101" pitchFamily="49" charset="-122"/>
              </a:rPr>
              <a:t>具体内容可参考2021年4月25日</a:t>
            </a:r>
            <a:r>
              <a:rPr lang="zh-CN" altLang="en-US" sz="1100" dirty="0">
                <a:latin typeface="仿宋_GB2312" panose="02010609030101010101" pitchFamily="49" charset="-122"/>
                <a:ea typeface="仿宋_GB2312" panose="02010609030101010101" pitchFamily="49" charset="-122"/>
              </a:rPr>
              <a:t>发布的“关于做好文科横向科研项目、非基金纵向科研项目结题工作的通知</a:t>
            </a:r>
            <a:r>
              <a:rPr lang="zh-CN" altLang="en-US" sz="1100" dirty="0" smtClean="0">
                <a:latin typeface="仿宋_GB2312" panose="02010609030101010101" pitchFamily="49" charset="-122"/>
                <a:ea typeface="仿宋_GB2312" panose="02010609030101010101" pitchFamily="49" charset="-122"/>
              </a:rPr>
              <a:t>”</a:t>
            </a:r>
            <a:endParaRPr lang="zh-CN" altLang="en-US" sz="1100" dirty="0">
              <a:latin typeface="仿宋_GB2312" panose="02010609030101010101" pitchFamily="49" charset="-122"/>
              <a:ea typeface="仿宋_GB2312" panose="02010609030101010101" pitchFamily="49" charset="-122"/>
            </a:endParaRPr>
          </a:p>
        </p:txBody>
      </p:sp>
      <p:pic>
        <p:nvPicPr>
          <p:cNvPr id="58"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pic>
        <p:nvPicPr>
          <p:cNvPr id="2" name="图片 1"/>
          <p:cNvPicPr>
            <a:picLocks noChangeAspect="1"/>
          </p:cNvPicPr>
          <p:nvPr/>
        </p:nvPicPr>
        <p:blipFill>
          <a:blip r:embed="rId7"/>
          <a:stretch>
            <a:fillRect/>
          </a:stretch>
        </p:blipFill>
        <p:spPr>
          <a:xfrm>
            <a:off x="6821894" y="3842303"/>
            <a:ext cx="4759141" cy="1626874"/>
          </a:xfrm>
          <a:prstGeom prst="rect">
            <a:avLst/>
          </a:prstGeom>
        </p:spPr>
      </p:pic>
    </p:spTree>
    <p:extLst>
      <p:ext uri="{BB962C8B-B14F-4D97-AF65-F5344CB8AC3E}">
        <p14:creationId xmlns:p14="http://schemas.microsoft.com/office/powerpoint/2010/main" val="945258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9" name="矩形 8"/>
          <p:cNvSpPr/>
          <p:nvPr/>
        </p:nvSpPr>
        <p:spPr>
          <a:xfrm>
            <a:off x="1313067" y="1597281"/>
            <a:ext cx="5549763" cy="3939540"/>
          </a:xfrm>
          <a:prstGeom prst="rect">
            <a:avLst/>
          </a:prstGeom>
        </p:spPr>
        <p:txBody>
          <a:bodyPr wrap="square">
            <a:spAutoFit/>
          </a:bodyPr>
          <a:lstStyle/>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投标分为两种情况：联合体投标和非联合体</a:t>
            </a:r>
            <a:r>
              <a:rPr lang="zh-CN" altLang="zh-CN" sz="2000" dirty="0" smtClean="0">
                <a:latin typeface="微软雅黑" panose="020B0503020204020204" pitchFamily="34" charset="-122"/>
                <a:ea typeface="微软雅黑" panose="020B0503020204020204" pitchFamily="34" charset="-122"/>
              </a:rPr>
              <a:t>投标</a:t>
            </a:r>
            <a:endParaRPr lang="zh-CN" altLang="zh-CN" sz="200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mj-ea"/>
              <a:buAutoNum type="circleNumDbPlain"/>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联合体投标</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两个或两个以上法人或者其他组织可以组成一个联合体，以一个投标人的身份共同投标</a:t>
            </a:r>
            <a:endParaRPr lang="en-US" altLang="zh-CN" sz="2000" dirty="0">
              <a:latin typeface="微软雅黑" panose="020B0503020204020204" pitchFamily="34" charset="-122"/>
              <a:ea typeface="微软雅黑" panose="020B0503020204020204" pitchFamily="34" charset="-122"/>
            </a:endParaRPr>
          </a:p>
          <a:p>
            <a:pPr marL="288000">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其中一个法人单位称为牵头方，其他法人单位称为成员方</a:t>
            </a:r>
          </a:p>
          <a:p>
            <a:pPr marL="342900" indent="-342900">
              <a:lnSpc>
                <a:spcPct val="150000"/>
              </a:lnSpc>
              <a:buFont typeface="+mj-ea"/>
              <a:buAutoNum type="circleNumDbPlain" startAt="2"/>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非联合体投标</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一个法人或者其他组织参与投标</a:t>
            </a:r>
            <a:endParaRPr lang="en-US" altLang="zh-CN" sz="20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clrChange>
              <a:clrFrom>
                <a:srgbClr val="000000"/>
              </a:clrFrom>
              <a:clrTo>
                <a:srgbClr val="000000">
                  <a:alpha val="0"/>
                </a:srgbClr>
              </a:clrTo>
            </a:clrChange>
          </a:blip>
          <a:stretch>
            <a:fillRect/>
          </a:stretch>
        </p:blipFill>
        <p:spPr>
          <a:xfrm>
            <a:off x="899236" y="1302369"/>
            <a:ext cx="634435" cy="634435"/>
          </a:xfrm>
          <a:prstGeom prst="rect">
            <a:avLst/>
          </a:prstGeom>
        </p:spPr>
      </p:pic>
      <p:sp>
        <p:nvSpPr>
          <p:cNvPr id="11" name="矩形 10"/>
          <p:cNvSpPr/>
          <p:nvPr/>
        </p:nvSpPr>
        <p:spPr>
          <a:xfrm>
            <a:off x="7658678" y="1502476"/>
            <a:ext cx="4044315" cy="1785104"/>
          </a:xfrm>
          <a:prstGeom prst="rect">
            <a:avLst/>
          </a:prstGeom>
        </p:spPr>
        <p:txBody>
          <a:bodyPr wrap="square">
            <a:spAutoFit/>
          </a:bodyPr>
          <a:lstStyle/>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en-US" sz="2000" dirty="0">
                <a:latin typeface="微软雅黑" panose="020B0503020204020204" pitchFamily="34" charset="-122"/>
                <a:ea typeface="微软雅黑" panose="020B0503020204020204" pitchFamily="34" charset="-122"/>
              </a:rPr>
              <a:t>科研人员投标分为两个</a:t>
            </a:r>
            <a:r>
              <a:rPr lang="zh-CN" altLang="en-US" sz="2000" dirty="0" smtClean="0">
                <a:latin typeface="微软雅黑" panose="020B0503020204020204" pitchFamily="34" charset="-122"/>
                <a:ea typeface="微软雅黑" panose="020B0503020204020204" pitchFamily="34" charset="-122"/>
              </a:rPr>
              <a:t>阶段</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mj-ea"/>
              <a:buAutoNum type="circleNumDbPlain"/>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第一阶段：投标报名</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购买标书</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mj-ea"/>
              <a:buAutoNum type="circleNumDbPlain"/>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zh-CN" sz="2000" dirty="0">
                <a:latin typeface="微软雅黑" panose="020B0503020204020204" pitchFamily="34" charset="-122"/>
                <a:ea typeface="微软雅黑" panose="020B0503020204020204" pitchFamily="34" charset="-122"/>
              </a:rPr>
              <a:t>第二阶段：制作标书</a:t>
            </a:r>
          </a:p>
        </p:txBody>
      </p:sp>
      <p:pic>
        <p:nvPicPr>
          <p:cNvPr id="12" name="图片 11"/>
          <p:cNvPicPr>
            <a:picLocks noChangeAspect="1"/>
          </p:cNvPicPr>
          <p:nvPr/>
        </p:nvPicPr>
        <p:blipFill>
          <a:blip r:embed="rId6">
            <a:clrChange>
              <a:clrFrom>
                <a:srgbClr val="000000"/>
              </a:clrFrom>
              <a:clrTo>
                <a:srgbClr val="000000">
                  <a:alpha val="0"/>
                </a:srgbClr>
              </a:clrTo>
            </a:clrChange>
          </a:blip>
          <a:stretch>
            <a:fillRect/>
          </a:stretch>
        </p:blipFill>
        <p:spPr>
          <a:xfrm>
            <a:off x="7140102" y="1375626"/>
            <a:ext cx="487919" cy="487919"/>
          </a:xfrm>
          <a:prstGeom prst="rect">
            <a:avLst/>
          </a:prstGeom>
        </p:spPr>
      </p:pic>
      <p:pic>
        <p:nvPicPr>
          <p:cNvPr id="52"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2482308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61B86F49-CCE0-4E1A-8F78-9E6856803B19}"/>
              </a:ext>
            </a:extLst>
          </p:cNvPr>
          <p:cNvSpPr/>
          <p:nvPr/>
        </p:nvSpPr>
        <p:spPr>
          <a:xfrm>
            <a:off x="0" y="41424"/>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30" name="组合 29"/>
          <p:cNvGrpSpPr/>
          <p:nvPr/>
        </p:nvGrpSpPr>
        <p:grpSpPr>
          <a:xfrm>
            <a:off x="5053059" y="2434843"/>
            <a:ext cx="6145890" cy="1616984"/>
            <a:chOff x="4610946" y="2411128"/>
            <a:chExt cx="6838072" cy="1290953"/>
          </a:xfrm>
        </p:grpSpPr>
        <p:pic>
          <p:nvPicPr>
            <p:cNvPr id="25" name="图片 24"/>
            <p:cNvPicPr>
              <a:picLocks noChangeAspect="1"/>
            </p:cNvPicPr>
            <p:nvPr/>
          </p:nvPicPr>
          <p:blipFill>
            <a:blip r:embed="rId5"/>
            <a:stretch>
              <a:fillRect/>
            </a:stretch>
          </p:blipFill>
          <p:spPr>
            <a:xfrm>
              <a:off x="4610946" y="2411128"/>
              <a:ext cx="6838072" cy="1290953"/>
            </a:xfrm>
            <a:prstGeom prst="rect">
              <a:avLst/>
            </a:prstGeom>
            <a:ln>
              <a:solidFill>
                <a:srgbClr val="000000"/>
              </a:solidFill>
            </a:ln>
          </p:spPr>
        </p:pic>
        <p:pic>
          <p:nvPicPr>
            <p:cNvPr id="26" name="图片 2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5855155" y="3232114"/>
              <a:ext cx="330621" cy="314737"/>
            </a:xfrm>
            <a:prstGeom prst="rect">
              <a:avLst/>
            </a:prstGeom>
          </p:spPr>
        </p:pic>
        <p:pic>
          <p:nvPicPr>
            <p:cNvPr id="27" name="图片 2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8022040" y="2734815"/>
              <a:ext cx="330621" cy="314737"/>
            </a:xfrm>
            <a:prstGeom prst="rect">
              <a:avLst/>
            </a:prstGeom>
          </p:spPr>
        </p:pic>
      </p:grpSp>
      <p:sp>
        <p:nvSpPr>
          <p:cNvPr id="31" name="文本框 30"/>
          <p:cNvSpPr txBox="1"/>
          <p:nvPr/>
        </p:nvSpPr>
        <p:spPr>
          <a:xfrm>
            <a:off x="2053286" y="3264304"/>
            <a:ext cx="2358752" cy="830997"/>
          </a:xfrm>
          <a:prstGeom prst="rect">
            <a:avLst/>
          </a:prstGeom>
          <a:noFill/>
        </p:spPr>
        <p:txBody>
          <a:bodyPr wrap="square" rtlCol="0">
            <a:spAutoFit/>
          </a:bodyPr>
          <a:lstStyle/>
          <a:p>
            <a:pPr>
              <a:lnSpc>
                <a:spcPct val="150000"/>
              </a:lnSpc>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待审核的</a:t>
            </a:r>
            <a:r>
              <a:rPr lang="zh-CN" altLang="en-US" sz="1600" dirty="0" smtClean="0">
                <a:latin typeface="微软雅黑" panose="020B0503020204020204" pitchFamily="34" charset="-122"/>
                <a:ea typeface="微软雅黑" panose="020B0503020204020204" pitchFamily="34" charset="-122"/>
              </a:rPr>
              <a:t>项目</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进入审核页面</a:t>
            </a:r>
            <a:endParaRPr lang="en-US" altLang="zh-CN" sz="16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1981372" y="4158186"/>
            <a:ext cx="2829045"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无误审核意见栏</a:t>
            </a:r>
            <a:r>
              <a:rPr lang="zh-CN" altLang="en-US" sz="1600" dirty="0" smtClean="0">
                <a:latin typeface="微软雅黑" panose="020B0503020204020204" pitchFamily="34" charset="-122"/>
                <a:ea typeface="微软雅黑" panose="020B0503020204020204" pitchFamily="34" charset="-122"/>
              </a:rPr>
              <a:t>输入“通过”</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点击“审核通过”</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审核完成</a:t>
            </a:r>
            <a:endParaRPr lang="en-US" altLang="zh-CN" sz="1600"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717861" y="1481294"/>
            <a:ext cx="4123487" cy="5164169"/>
            <a:chOff x="1773483" y="1563355"/>
            <a:chExt cx="4123487" cy="5164169"/>
          </a:xfrm>
        </p:grpSpPr>
        <p:cxnSp>
          <p:nvCxnSpPr>
            <p:cNvPr id="42" name="直接连接符 41"/>
            <p:cNvCxnSpPr/>
            <p:nvPr/>
          </p:nvCxnSpPr>
          <p:spPr>
            <a:xfrm>
              <a:off x="1849447" y="4723671"/>
              <a:ext cx="0" cy="1348947"/>
            </a:xfrm>
            <a:prstGeom prst="line">
              <a:avLst/>
            </a:prstGeom>
            <a:ln w="19050">
              <a:solidFill>
                <a:srgbClr val="D6D9DD"/>
              </a:solidFill>
              <a:prstDash val="soli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773483" y="1563355"/>
              <a:ext cx="2863438" cy="3093583"/>
              <a:chOff x="1977765" y="1135337"/>
              <a:chExt cx="2667428" cy="3093583"/>
            </a:xfrm>
          </p:grpSpPr>
          <p:cxnSp>
            <p:nvCxnSpPr>
              <p:cNvPr id="10" name="直接连接符 9"/>
              <p:cNvCxnSpPr/>
              <p:nvPr/>
            </p:nvCxnSpPr>
            <p:spPr>
              <a:xfrm>
                <a:off x="2045493" y="1272133"/>
                <a:ext cx="0" cy="2956787"/>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Freeform 10"/>
              <p:cNvSpPr>
                <a:spLocks noEditPoints="1"/>
              </p:cNvSpPr>
              <p:nvPr/>
            </p:nvSpPr>
            <p:spPr bwMode="auto">
              <a:xfrm rot="5400000">
                <a:off x="1987053"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a:solidFill>
                    <a:prstClr val="black"/>
                  </a:solidFill>
                  <a:latin typeface="+mn-lt"/>
                  <a:cs typeface="+mn-ea"/>
                  <a:sym typeface="+mn-lt"/>
                </a:endParaRPr>
              </a:p>
            </p:txBody>
          </p:sp>
          <p:sp>
            <p:nvSpPr>
              <p:cNvPr id="12" name="文本框 11"/>
              <p:cNvSpPr txBox="1"/>
              <p:nvPr/>
            </p:nvSpPr>
            <p:spPr>
              <a:xfrm>
                <a:off x="2277851" y="1898802"/>
                <a:ext cx="2197289"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网上</a:t>
                </a:r>
                <a:r>
                  <a:rPr lang="zh-CN" altLang="en-US" sz="1600" dirty="0">
                    <a:latin typeface="微软雅黑" panose="020B0503020204020204" pitchFamily="34" charset="-122"/>
                    <a:ea typeface="微软雅黑" panose="020B0503020204020204" pitchFamily="34" charset="-122"/>
                  </a:rPr>
                  <a:t>办事工作台</a:t>
                </a:r>
              </a:p>
            </p:txBody>
          </p:sp>
          <p:sp>
            <p:nvSpPr>
              <p:cNvPr id="13" name="文本框 12"/>
              <p:cNvSpPr txBox="1"/>
              <p:nvPr/>
            </p:nvSpPr>
            <p:spPr>
              <a:xfrm>
                <a:off x="2277851" y="1487518"/>
                <a:ext cx="2197289"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输入</a:t>
                </a:r>
                <a:r>
                  <a:rPr lang="zh-CN" altLang="en-US" sz="1600" dirty="0">
                    <a:latin typeface="微软雅黑" panose="020B0503020204020204" pitchFamily="34" charset="-122"/>
                    <a:ea typeface="微软雅黑" panose="020B0503020204020204" pitchFamily="34" charset="-122"/>
                  </a:rPr>
                  <a:t>用户名与密码</a:t>
                </a:r>
              </a:p>
            </p:txBody>
          </p:sp>
          <p:sp>
            <p:nvSpPr>
              <p:cNvPr id="14" name="文本框 13"/>
              <p:cNvSpPr txBox="1"/>
              <p:nvPr/>
            </p:nvSpPr>
            <p:spPr>
              <a:xfrm>
                <a:off x="2118063" y="2496853"/>
                <a:ext cx="2197289"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“需要我审批的</a:t>
                </a:r>
                <a:r>
                  <a:rPr lang="zh-CN" altLang="en-US" sz="1600" dirty="0" smtClean="0">
                    <a:latin typeface="微软雅黑" panose="020B0503020204020204" pitchFamily="34" charset="-122"/>
                    <a:ea typeface="微软雅黑" panose="020B0503020204020204" pitchFamily="34" charset="-122"/>
                  </a:rPr>
                  <a:t>事项”</a:t>
                </a:r>
                <a:endParaRPr lang="en-US" altLang="zh-CN" sz="1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223238" y="3124462"/>
                <a:ext cx="2421955" cy="338554"/>
              </a:xfrm>
              <a:prstGeom prst="rect">
                <a:avLst/>
              </a:prstGeom>
              <a:noFill/>
            </p:spPr>
            <p:txBody>
              <a:bodyPr wrap="square" rtlCol="0">
                <a:sp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6"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1600" dirty="0">
                    <a:latin typeface="微软雅黑" panose="020B0503020204020204" pitchFamily="34" charset="-122"/>
                    <a:ea typeface="微软雅黑" panose="020B0503020204020204" pitchFamily="34" charset="-122"/>
                  </a:rPr>
                  <a:t>登录校务服务网</a:t>
                </a:r>
              </a:p>
            </p:txBody>
          </p:sp>
        </p:grpSp>
        <p:sp>
          <p:nvSpPr>
            <p:cNvPr id="39" name="文本框 38"/>
            <p:cNvSpPr txBox="1"/>
            <p:nvPr/>
          </p:nvSpPr>
          <p:spPr>
            <a:xfrm>
              <a:off x="1976890" y="5527195"/>
              <a:ext cx="3920080" cy="1200329"/>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线</a:t>
              </a:r>
              <a:r>
                <a:rPr lang="zh-CN" altLang="en-US" sz="1600" dirty="0">
                  <a:latin typeface="微软雅黑" panose="020B0503020204020204" pitchFamily="34" charset="-122"/>
                  <a:ea typeface="微软雅黑" panose="020B0503020204020204" pitchFamily="34" charset="-122"/>
                </a:rPr>
                <a:t>下用印材料审核</a:t>
              </a:r>
              <a:r>
                <a:rPr lang="zh-CN" altLang="en-US" sz="1600" dirty="0" smtClean="0">
                  <a:latin typeface="微软雅黑" panose="020B0503020204020204" pitchFamily="34" charset="-122"/>
                  <a:ea typeface="微软雅黑" panose="020B0503020204020204" pitchFamily="34" charset="-122"/>
                </a:rPr>
                <a:t>无误</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在</a:t>
              </a:r>
              <a:r>
                <a:rPr lang="zh-CN" altLang="en-US" sz="1600" dirty="0">
                  <a:latin typeface="微软雅黑" panose="020B0503020204020204" pitchFamily="34" charset="-122"/>
                  <a:ea typeface="微软雅黑" panose="020B0503020204020204" pitchFamily="34" charset="-122"/>
                </a:rPr>
                <a:t>用印材料目录上签字盖窗口</a:t>
              </a:r>
              <a:r>
                <a:rPr lang="zh-CN" altLang="en-US" sz="1600" dirty="0" smtClean="0">
                  <a:latin typeface="微软雅黑" panose="020B0503020204020204" pitchFamily="34" charset="-122"/>
                  <a:ea typeface="微软雅黑" panose="020B0503020204020204" pitchFamily="34" charset="-122"/>
                </a:rPr>
                <a:t>章同时</a:t>
              </a:r>
              <a:r>
                <a:rPr lang="zh-CN" altLang="en-US" sz="1600" dirty="0">
                  <a:latin typeface="微软雅黑" panose="020B0503020204020204" pitchFamily="34" charset="-122"/>
                  <a:ea typeface="微软雅黑" panose="020B0503020204020204" pitchFamily="34" charset="-122"/>
                </a:rPr>
                <a:t>在校务服务网给出审批</a:t>
              </a:r>
              <a:r>
                <a:rPr lang="zh-CN" altLang="en-US" sz="1600" dirty="0" smtClean="0">
                  <a:latin typeface="微软雅黑" panose="020B0503020204020204" pitchFamily="34" charset="-122"/>
                  <a:ea typeface="微软雅黑" panose="020B0503020204020204" pitchFamily="34" charset="-122"/>
                </a:rPr>
                <a:t>意见后，点击“确定”</a:t>
              </a:r>
              <a:endParaRPr lang="zh-CN" altLang="en-US" sz="1600" dirty="0">
                <a:latin typeface="微软雅黑" panose="020B0503020204020204" pitchFamily="34" charset="-122"/>
                <a:ea typeface="微软雅黑" panose="020B0503020204020204" pitchFamily="34" charset="-122"/>
              </a:endParaRPr>
            </a:p>
          </p:txBody>
        </p:sp>
        <p:sp>
          <p:nvSpPr>
            <p:cNvPr id="46" name="Oval 18"/>
            <p:cNvSpPr>
              <a:spLocks noChangeArrowheads="1"/>
            </p:cNvSpPr>
            <p:nvPr/>
          </p:nvSpPr>
          <p:spPr bwMode="auto">
            <a:xfrm rot="5400000">
              <a:off x="1794840" y="5965593"/>
              <a:ext cx="108381" cy="133559"/>
            </a:xfrm>
            <a:prstGeom prst="ellipse">
              <a:avLst/>
            </a:prstGeom>
            <a:solidFill>
              <a:srgbClr val="D6D9DD"/>
            </a:solidFill>
            <a:ln w="9525">
              <a:solidFill>
                <a:srgbClr val="D6D9DD"/>
              </a:solidFill>
              <a:round/>
            </a:ln>
            <a:extLst/>
          </p:spPr>
          <p:txBody>
            <a:bodyPr vert="horz" wrap="square" lIns="91440" tIns="45720" rIns="91440" bIns="45720" numCol="1" anchor="t" anchorCtr="0" compatLnSpc="1"/>
            <a:lstStyle/>
            <a:p>
              <a:endParaRPr lang="en-US">
                <a:solidFill>
                  <a:prstClr val="black"/>
                </a:solidFill>
                <a:latin typeface="+mn-lt"/>
                <a:cs typeface="+mn-ea"/>
                <a:sym typeface="+mn-lt"/>
              </a:endParaRPr>
            </a:p>
          </p:txBody>
        </p:sp>
      </p:grpSp>
      <p:sp>
        <p:nvSpPr>
          <p:cNvPr id="92" name="Oval 9"/>
          <p:cNvSpPr>
            <a:spLocks noChangeArrowheads="1"/>
          </p:cNvSpPr>
          <p:nvPr/>
        </p:nvSpPr>
        <p:spPr bwMode="auto">
          <a:xfrm rot="5400000">
            <a:off x="1709042" y="1505747"/>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5" name="Oval 9"/>
          <p:cNvSpPr>
            <a:spLocks noChangeArrowheads="1"/>
          </p:cNvSpPr>
          <p:nvPr/>
        </p:nvSpPr>
        <p:spPr bwMode="auto">
          <a:xfrm rot="5400000">
            <a:off x="1724998" y="3032216"/>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7" name="Freeform: Shape 109"/>
          <p:cNvSpPr/>
          <p:nvPr/>
        </p:nvSpPr>
        <p:spPr bwMode="auto">
          <a:xfrm>
            <a:off x="1704220" y="4464088"/>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pic>
        <p:nvPicPr>
          <p:cNvPr id="98" name="图片 4" descr="横向校标_画板 1"/>
          <p:cNvPicPr>
            <a:picLocks noChangeAspect="1"/>
          </p:cNvPicPr>
          <p:nvPr/>
        </p:nvPicPr>
        <p:blipFill>
          <a:blip r:embed="rId8"/>
          <a:srcRect l="23404" t="57280" r="60019" b="25884"/>
          <a:stretch>
            <a:fillRect/>
          </a:stretch>
        </p:blipFill>
        <p:spPr>
          <a:xfrm>
            <a:off x="11363498" y="6035555"/>
            <a:ext cx="678990" cy="690067"/>
          </a:xfrm>
          <a:prstGeom prst="ellipse">
            <a:avLst/>
          </a:prstGeom>
        </p:spPr>
      </p:pic>
      <p:grpSp>
        <p:nvGrpSpPr>
          <p:cNvPr id="19" name="组合 18"/>
          <p:cNvGrpSpPr/>
          <p:nvPr/>
        </p:nvGrpSpPr>
        <p:grpSpPr>
          <a:xfrm>
            <a:off x="5636255" y="1649747"/>
            <a:ext cx="5727243" cy="4131857"/>
            <a:chOff x="5720850" y="2888702"/>
            <a:chExt cx="5420531" cy="3575149"/>
          </a:xfrm>
        </p:grpSpPr>
        <p:grpSp>
          <p:nvGrpSpPr>
            <p:cNvPr id="18" name="组合 17"/>
            <p:cNvGrpSpPr/>
            <p:nvPr/>
          </p:nvGrpSpPr>
          <p:grpSpPr>
            <a:xfrm>
              <a:off x="5720850" y="2888702"/>
              <a:ext cx="5420531" cy="3575149"/>
              <a:chOff x="5608252" y="1792161"/>
              <a:chExt cx="5420531" cy="3575149"/>
            </a:xfrm>
          </p:grpSpPr>
          <p:grpSp>
            <p:nvGrpSpPr>
              <p:cNvPr id="17" name="组合 16"/>
              <p:cNvGrpSpPr/>
              <p:nvPr/>
            </p:nvGrpSpPr>
            <p:grpSpPr>
              <a:xfrm>
                <a:off x="5608252" y="1792161"/>
                <a:ext cx="5420531" cy="3575149"/>
                <a:chOff x="5608252" y="1792161"/>
                <a:chExt cx="5420531" cy="3575149"/>
              </a:xfrm>
            </p:grpSpPr>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8252" y="1792161"/>
                  <a:ext cx="5420531" cy="3575149"/>
                </a:xfrm>
                <a:prstGeom prst="rect">
                  <a:avLst/>
                </a:prstGeom>
                <a:ln>
                  <a:solidFill>
                    <a:srgbClr val="000000"/>
                  </a:solidFill>
                </a:ln>
              </p:spPr>
            </p:pic>
            <p:cxnSp>
              <p:nvCxnSpPr>
                <p:cNvPr id="11" name="直接连接符 10"/>
                <p:cNvCxnSpPr/>
                <p:nvPr/>
              </p:nvCxnSpPr>
              <p:spPr>
                <a:xfrm>
                  <a:off x="7198822" y="3873527"/>
                  <a:ext cx="7813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pic>
            <p:nvPicPr>
              <p:cNvPr id="43" name="图片 4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515407" y="2489334"/>
                <a:ext cx="374843" cy="279892"/>
              </a:xfrm>
              <a:prstGeom prst="rect">
                <a:avLst/>
              </a:prstGeom>
            </p:spPr>
          </p:pic>
          <p:pic>
            <p:nvPicPr>
              <p:cNvPr id="44" name="图片 4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6972486" y="3858320"/>
                <a:ext cx="374843" cy="279892"/>
              </a:xfrm>
              <a:prstGeom prst="rect">
                <a:avLst/>
              </a:prstGeom>
            </p:spPr>
          </p:pic>
        </p:grpSp>
        <p:cxnSp>
          <p:nvCxnSpPr>
            <p:cNvPr id="41" name="直接连接符 40"/>
            <p:cNvCxnSpPr/>
            <p:nvPr/>
          </p:nvCxnSpPr>
          <p:spPr>
            <a:xfrm>
              <a:off x="6815426" y="3571942"/>
              <a:ext cx="7813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45" name="菱形 44"/>
          <p:cNvSpPr/>
          <p:nvPr/>
        </p:nvSpPr>
        <p:spPr>
          <a:xfrm>
            <a:off x="904279" y="2977859"/>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02</a:t>
            </a:r>
            <a:endParaRPr lang="en-US" altLang="zh-CN" dirty="0">
              <a:solidFill>
                <a:schemeClr val="bg1"/>
              </a:solidFill>
              <a:cs typeface="+mn-ea"/>
              <a:sym typeface="+mn-lt"/>
            </a:endParaRPr>
          </a:p>
        </p:txBody>
      </p:sp>
      <p:sp>
        <p:nvSpPr>
          <p:cNvPr id="47" name="菱形 46"/>
          <p:cNvSpPr/>
          <p:nvPr/>
        </p:nvSpPr>
        <p:spPr>
          <a:xfrm>
            <a:off x="889708" y="1595376"/>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48" name="菱形 47"/>
          <p:cNvSpPr/>
          <p:nvPr/>
        </p:nvSpPr>
        <p:spPr>
          <a:xfrm>
            <a:off x="946277" y="4291397"/>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spTree>
    <p:extLst>
      <p:ext uri="{BB962C8B-B14F-4D97-AF65-F5344CB8AC3E}">
        <p14:creationId xmlns:p14="http://schemas.microsoft.com/office/powerpoint/2010/main" val="4104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9" name="内容占位符 2"/>
          <p:cNvSpPr>
            <a:spLocks noGrp="1"/>
          </p:cNvSpPr>
          <p:nvPr>
            <p:ph idx="1"/>
          </p:nvPr>
        </p:nvSpPr>
        <p:spPr>
          <a:xfrm>
            <a:off x="915271" y="1967272"/>
            <a:ext cx="5241401" cy="4449125"/>
          </a:xfrm>
        </p:spPr>
        <p:txBody>
          <a:bodyPr>
            <a:noAutofit/>
          </a:bodyPr>
          <a:lstStyle/>
          <a:p>
            <a:pPr marL="342900" indent="-342900">
              <a:lnSpc>
                <a:spcPct val="150000"/>
              </a:lnSpc>
              <a:buFont typeface="+mj-ea"/>
              <a:buAutoNum type="circleNumDbPlain"/>
            </a:pPr>
            <a:r>
              <a:rPr lang="zh-CN" altLang="zh-CN" sz="1800" dirty="0" smtClean="0">
                <a:latin typeface="微软雅黑" panose="020B0503020204020204" pitchFamily="34" charset="-122"/>
                <a:ea typeface="微软雅黑" panose="020B0503020204020204" pitchFamily="34" charset="-122"/>
              </a:rPr>
              <a:t>在</a:t>
            </a:r>
            <a:r>
              <a:rPr lang="zh-CN" altLang="zh-CN" sz="1800" dirty="0">
                <a:latin typeface="微软雅黑" panose="020B0503020204020204" pitchFamily="34" charset="-122"/>
                <a:ea typeface="微软雅黑" panose="020B0503020204020204" pitchFamily="34" charset="-122"/>
              </a:rPr>
              <a:t>审核页面下载商务文件，了解招标相关信息</a:t>
            </a:r>
          </a:p>
          <a:p>
            <a:pPr marL="342900" indent="-342900">
              <a:lnSpc>
                <a:spcPct val="150000"/>
              </a:lnSpc>
              <a:buFont typeface="+mj-ea"/>
              <a:buAutoNum type="circleNumDbPlain"/>
            </a:pPr>
            <a:r>
              <a:rPr lang="zh-CN" altLang="zh-CN" sz="1800" dirty="0" smtClean="0">
                <a:latin typeface="微软雅黑" panose="020B0503020204020204" pitchFamily="34" charset="-122"/>
                <a:ea typeface="微软雅黑" panose="020B0503020204020204" pitchFamily="34" charset="-122"/>
              </a:rPr>
              <a:t>《投标材料用校印目录》</a:t>
            </a:r>
            <a:r>
              <a:rPr lang="zh-CN" altLang="zh-CN" sz="1800" dirty="0">
                <a:latin typeface="微软雅黑" panose="020B0503020204020204" pitchFamily="34" charset="-122"/>
                <a:ea typeface="微软雅黑" panose="020B0503020204020204" pitchFamily="34" charset="-122"/>
              </a:rPr>
              <a:t>填写是否</a:t>
            </a:r>
            <a:r>
              <a:rPr lang="zh-CN" altLang="zh-CN" sz="1800" dirty="0" smtClean="0">
                <a:latin typeface="微软雅黑" panose="020B0503020204020204" pitchFamily="34" charset="-122"/>
                <a:ea typeface="微软雅黑" panose="020B0503020204020204" pitchFamily="34" charset="-122"/>
              </a:rPr>
              <a:t>详细</a:t>
            </a:r>
            <a:endParaRPr lang="en-US" altLang="zh-CN" sz="1800" dirty="0">
              <a:latin typeface="微软雅黑" panose="020B0503020204020204" pitchFamily="34" charset="-122"/>
              <a:ea typeface="微软雅黑" panose="020B0503020204020204" pitchFamily="34" charset="-122"/>
            </a:endParaRPr>
          </a:p>
          <a:p>
            <a:pPr marL="285750" lvl="1" indent="-285750">
              <a:lnSpc>
                <a:spcPct val="150000"/>
              </a:lnSpc>
              <a:spcBef>
                <a:spcPts val="1000"/>
              </a:spcBef>
            </a:pPr>
            <a:r>
              <a:rPr lang="zh-CN" altLang="zh-CN" sz="1800" dirty="0">
                <a:latin typeface="微软雅黑" panose="020B0503020204020204" pitchFamily="34" charset="-122"/>
                <a:ea typeface="微软雅黑" panose="020B0503020204020204" pitchFamily="34" charset="-122"/>
              </a:rPr>
              <a:t>写明盖章的各类材料</a:t>
            </a:r>
            <a:r>
              <a:rPr lang="zh-CN" altLang="en-US" sz="1800" dirty="0">
                <a:latin typeface="微软雅黑" panose="020B0503020204020204" pitchFamily="34" charset="-122"/>
                <a:ea typeface="微软雅黑" panose="020B0503020204020204" pitchFamily="34" charset="-122"/>
              </a:rPr>
              <a:t>的</a:t>
            </a:r>
            <a:r>
              <a:rPr lang="zh-CN" altLang="zh-CN" sz="1800" dirty="0">
                <a:latin typeface="微软雅黑" panose="020B0503020204020204" pitchFamily="34" charset="-122"/>
                <a:ea typeface="微软雅黑" panose="020B0503020204020204" pitchFamily="34" charset="-122"/>
              </a:rPr>
              <a:t>名称、页码及相应数量</a:t>
            </a:r>
          </a:p>
          <a:p>
            <a:pPr marL="342900" indent="-342900">
              <a:lnSpc>
                <a:spcPct val="150000"/>
              </a:lnSpc>
              <a:buFont typeface="+mj-ea"/>
              <a:buAutoNum type="circleNumDbPlain" startAt="3"/>
            </a:pPr>
            <a:r>
              <a:rPr lang="zh-CN" altLang="zh-CN" sz="1800" dirty="0" smtClean="0">
                <a:latin typeface="微软雅黑" panose="020B0503020204020204" pitchFamily="34" charset="-122"/>
                <a:ea typeface="微软雅黑" panose="020B0503020204020204" pitchFamily="34" charset="-122"/>
              </a:rPr>
              <a:t>审核</a:t>
            </a:r>
            <a:r>
              <a:rPr lang="zh-CN" altLang="zh-CN" sz="1800" dirty="0">
                <a:latin typeface="微软雅黑" panose="020B0503020204020204" pitchFamily="34" charset="-122"/>
                <a:ea typeface="微软雅黑" panose="020B0503020204020204" pitchFamily="34" charset="-122"/>
              </a:rPr>
              <a:t>用印材料是否符合用印</a:t>
            </a:r>
            <a:r>
              <a:rPr lang="zh-CN" altLang="zh-CN" sz="1800" dirty="0" smtClean="0">
                <a:latin typeface="微软雅黑" panose="020B0503020204020204" pitchFamily="34" charset="-122"/>
                <a:ea typeface="微软雅黑" panose="020B0503020204020204" pitchFamily="34" charset="-122"/>
              </a:rPr>
              <a:t>申请</a:t>
            </a:r>
            <a:endParaRPr lang="en-US" altLang="zh-CN" sz="1800" dirty="0" smtClean="0">
              <a:latin typeface="微软雅黑" panose="020B0503020204020204" pitchFamily="34" charset="-122"/>
              <a:ea typeface="微软雅黑" panose="020B0503020204020204" pitchFamily="34" charset="-122"/>
            </a:endParaRPr>
          </a:p>
          <a:p>
            <a:pPr marL="216000" indent="0">
              <a:lnSpc>
                <a:spcPct val="150000"/>
              </a:lnSpc>
              <a:buNone/>
            </a:pPr>
            <a:r>
              <a:rPr lang="zh-CN" altLang="en-US" sz="1800" dirty="0" smtClean="0">
                <a:latin typeface="微软雅黑" panose="020B0503020204020204" pitchFamily="34" charset="-122"/>
                <a:ea typeface="微软雅黑" panose="020B0503020204020204" pitchFamily="34" charset="-122"/>
              </a:rPr>
              <a:t>无需盖校章，</a:t>
            </a:r>
            <a:r>
              <a:rPr lang="zh-CN" altLang="zh-CN" sz="1800" dirty="0" smtClean="0">
                <a:latin typeface="微软雅黑" panose="020B0503020204020204" pitchFamily="34" charset="-122"/>
                <a:ea typeface="微软雅黑" panose="020B0503020204020204" pitchFamily="34" charset="-122"/>
              </a:rPr>
              <a:t>只需</a:t>
            </a:r>
            <a:r>
              <a:rPr lang="zh-CN" altLang="zh-CN" sz="1800" dirty="0">
                <a:latin typeface="微软雅黑" panose="020B0503020204020204" pitchFamily="34" charset="-122"/>
                <a:ea typeface="微软雅黑" panose="020B0503020204020204" pitchFamily="34" charset="-122"/>
              </a:rPr>
              <a:t>至</a:t>
            </a:r>
            <a:r>
              <a:rPr lang="en-US" altLang="zh-CN" sz="1800" dirty="0">
                <a:latin typeface="微软雅黑" panose="020B0503020204020204" pitchFamily="34" charset="-122"/>
                <a:ea typeface="微软雅黑" panose="020B0503020204020204" pitchFamily="34" charset="-122"/>
              </a:rPr>
              <a:t>111</a:t>
            </a:r>
            <a:r>
              <a:rPr lang="zh-CN" altLang="zh-CN" sz="1800" dirty="0">
                <a:latin typeface="微软雅黑" panose="020B0503020204020204" pitchFamily="34" charset="-122"/>
                <a:ea typeface="微软雅黑" panose="020B0503020204020204" pitchFamily="34" charset="-122"/>
              </a:rPr>
              <a:t>室计财处</a:t>
            </a:r>
            <a:r>
              <a:rPr lang="en-US" altLang="zh-CN" sz="1800" dirty="0">
                <a:latin typeface="微软雅黑" panose="020B0503020204020204" pitchFamily="34" charset="-122"/>
                <a:ea typeface="微软雅黑" panose="020B0503020204020204" pitchFamily="34" charset="-122"/>
              </a:rPr>
              <a:t>12</a:t>
            </a:r>
            <a:r>
              <a:rPr lang="zh-CN" altLang="zh-CN" sz="1800" dirty="0">
                <a:latin typeface="微软雅黑" panose="020B0503020204020204" pitchFamily="34" charset="-122"/>
                <a:ea typeface="微软雅黑" panose="020B0503020204020204" pitchFamily="34" charset="-122"/>
              </a:rPr>
              <a:t>号窗口</a:t>
            </a:r>
            <a:r>
              <a:rPr lang="zh-CN" altLang="zh-CN" sz="1800" dirty="0" smtClean="0">
                <a:latin typeface="微软雅黑" panose="020B0503020204020204" pitchFamily="34" charset="-122"/>
                <a:ea typeface="微软雅黑" panose="020B0503020204020204" pitchFamily="34" charset="-122"/>
              </a:rPr>
              <a:t>盖章</a:t>
            </a:r>
            <a:r>
              <a:rPr lang="zh-CN" altLang="en-US" sz="1800" dirty="0" smtClean="0">
                <a:latin typeface="微软雅黑" panose="020B0503020204020204" pitchFamily="34" charset="-122"/>
                <a:ea typeface="微软雅黑" panose="020B0503020204020204" pitchFamily="34" charset="-122"/>
              </a:rPr>
              <a:t>的材料：</a:t>
            </a:r>
            <a:r>
              <a:rPr lang="zh-CN" altLang="zh-CN" sz="1800" dirty="0" smtClean="0">
                <a:latin typeface="微软雅黑" panose="020B0503020204020204" pitchFamily="34" charset="-122"/>
                <a:ea typeface="微软雅黑" panose="020B0503020204020204" pitchFamily="34" charset="-122"/>
              </a:rPr>
              <a:t>完税</a:t>
            </a:r>
            <a:r>
              <a:rPr lang="zh-CN" altLang="zh-CN" sz="1800" dirty="0">
                <a:latin typeface="微软雅黑" panose="020B0503020204020204" pitchFamily="34" charset="-122"/>
                <a:ea typeface="微软雅黑" panose="020B0503020204020204" pitchFamily="34" charset="-122"/>
              </a:rPr>
              <a:t>证明、社保证明，开户许可证、资产负责表、收入支出表、资信</a:t>
            </a:r>
            <a:r>
              <a:rPr lang="zh-CN" altLang="zh-CN" sz="1800" dirty="0" smtClean="0">
                <a:latin typeface="微软雅黑" panose="020B0503020204020204" pitchFamily="34" charset="-122"/>
                <a:ea typeface="微软雅黑" panose="020B0503020204020204" pitchFamily="34" charset="-122"/>
              </a:rPr>
              <a:t>证明</a:t>
            </a:r>
            <a:endParaRPr lang="zh-CN" altLang="zh-CN" sz="18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55090" y="1221491"/>
            <a:ext cx="4405227" cy="867213"/>
            <a:chOff x="1515309" y="1389622"/>
            <a:chExt cx="4405227" cy="867213"/>
          </a:xfrm>
        </p:grpSpPr>
        <p:sp>
          <p:nvSpPr>
            <p:cNvPr id="11" name="菱形 10"/>
            <p:cNvSpPr/>
            <p:nvPr/>
          </p:nvSpPr>
          <p:spPr>
            <a:xfrm>
              <a:off x="1515309" y="1389622"/>
              <a:ext cx="645573"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12" name="文本框 242"/>
            <p:cNvSpPr txBox="1"/>
            <p:nvPr/>
          </p:nvSpPr>
          <p:spPr>
            <a:xfrm>
              <a:off x="1957962" y="2013971"/>
              <a:ext cx="3962574" cy="242864"/>
            </a:xfrm>
            <a:prstGeom prst="rect">
              <a:avLst/>
            </a:prstGeom>
            <a:noFill/>
          </p:spPr>
          <p:txBody>
            <a:bodyPr wrap="none" lIns="360000" tIns="0" rIns="0" bIns="0" anchor="b" anchorCtr="0">
              <a:noAutofit/>
            </a:bodyPr>
            <a:lstStyle/>
            <a:p>
              <a:pPr>
                <a:lnSpc>
                  <a:spcPct val="18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非联合体投标项目</a:t>
              </a:r>
            </a:p>
            <a:p>
              <a:pPr>
                <a:lnSpc>
                  <a:spcPct val="180000"/>
                </a:lnSpc>
              </a:pPr>
              <a:endParaRPr lang="zh-CN" altLang="en-US" sz="1600"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文本框 12"/>
          <p:cNvSpPr txBox="1"/>
          <p:nvPr/>
        </p:nvSpPr>
        <p:spPr>
          <a:xfrm>
            <a:off x="6444964" y="1372260"/>
            <a:ext cx="5309232" cy="4662815"/>
          </a:xfrm>
          <a:prstGeom prst="rect">
            <a:avLst/>
          </a:prstGeom>
          <a:noFill/>
        </p:spPr>
        <p:txBody>
          <a:bodyPr wrap="square" rtlCol="0">
            <a:spAutoFit/>
          </a:bodyPr>
          <a:lstStyle/>
          <a:p>
            <a:pPr marL="342900" indent="-342900">
              <a:lnSpc>
                <a:spcPct val="150000"/>
              </a:lnSpc>
              <a:buFont typeface="+mj-ea"/>
              <a:buAutoNum type="circleNumDbPlain" startAt="4"/>
            </a:pPr>
            <a:r>
              <a:rPr lang="zh-CN" altLang="zh-CN" dirty="0">
                <a:latin typeface="微软雅黑" panose="020B0503020204020204" pitchFamily="34" charset="-122"/>
                <a:ea typeface="微软雅黑" panose="020B0503020204020204" pitchFamily="34" charset="-122"/>
              </a:rPr>
              <a:t>各类资质复印件、合同复印件、个人证件复印件用印，一律盖骑缝章</a:t>
            </a:r>
          </a:p>
          <a:p>
            <a:pPr marL="342900" indent="-342900">
              <a:lnSpc>
                <a:spcPct val="150000"/>
              </a:lnSpc>
              <a:buFont typeface="+mj-ea"/>
              <a:buAutoNum type="circleNumDbPlain" startAt="4"/>
            </a:pPr>
            <a:r>
              <a:rPr lang="zh-CN" altLang="zh-CN" dirty="0">
                <a:latin typeface="微软雅黑" panose="020B0503020204020204" pitchFamily="34" charset="-122"/>
                <a:ea typeface="微软雅黑" panose="020B0503020204020204" pitchFamily="34" charset="-122"/>
              </a:rPr>
              <a:t>授权委托书建议用学校</a:t>
            </a:r>
            <a:r>
              <a:rPr lang="zh-CN" altLang="zh-CN" dirty="0" smtClean="0">
                <a:latin typeface="微软雅黑" panose="020B0503020204020204" pitchFamily="34" charset="-122"/>
                <a:ea typeface="微软雅黑" panose="020B0503020204020204" pitchFamily="34" charset="-122"/>
              </a:rPr>
              <a:t>版本</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如</a:t>
            </a:r>
            <a:r>
              <a:rPr lang="zh-CN" altLang="zh-CN" dirty="0">
                <a:latin typeface="微软雅黑" panose="020B0503020204020204" pitchFamily="34" charset="-122"/>
                <a:ea typeface="微软雅黑" panose="020B0503020204020204" pitchFamily="34" charset="-122"/>
              </a:rPr>
              <a:t>必须用招标单位提供的版本，</a:t>
            </a:r>
            <a:r>
              <a:rPr lang="zh-CN" altLang="en-US" dirty="0">
                <a:latin typeface="微软雅黑" panose="020B0503020204020204" pitchFamily="34" charset="-122"/>
                <a:ea typeface="微软雅黑" panose="020B0503020204020204" pitchFamily="34" charset="-122"/>
              </a:rPr>
              <a:t>需有明确</a:t>
            </a:r>
            <a:r>
              <a:rPr lang="zh-CN" altLang="zh-CN" dirty="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授权</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期限</a:t>
            </a:r>
            <a:endParaRPr lang="zh-CN"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startAt="6"/>
            </a:pPr>
            <a:r>
              <a:rPr lang="zh-CN" altLang="zh-CN" dirty="0">
                <a:latin typeface="微软雅黑" panose="020B0503020204020204" pitchFamily="34" charset="-122"/>
                <a:ea typeface="微软雅黑" panose="020B0503020204020204" pitchFamily="34" charset="-122"/>
              </a:rPr>
              <a:t>授权委托书上的被授权代表必须是我校的师生，一律不得授权给外单位人员（联合体投标除外）</a:t>
            </a:r>
          </a:p>
          <a:p>
            <a:pPr marL="342900" indent="-342900">
              <a:lnSpc>
                <a:spcPct val="150000"/>
              </a:lnSpc>
              <a:buFont typeface="+mj-ea"/>
              <a:buAutoNum type="circleNumDbPlain" startAt="6"/>
            </a:pPr>
            <a:r>
              <a:rPr lang="zh-CN" altLang="en-US" dirty="0">
                <a:latin typeface="微软雅黑" panose="020B0503020204020204" pitchFamily="34" charset="-122"/>
                <a:ea typeface="微软雅黑" panose="020B0503020204020204" pitchFamily="34" charset="-122"/>
              </a:rPr>
              <a:t>向党办校办窗口确认</a:t>
            </a:r>
            <a:r>
              <a:rPr lang="en-US" altLang="zh-CN" dirty="0">
                <a:latin typeface="微软雅黑" panose="020B0503020204020204" pitchFamily="34" charset="-122"/>
                <a:ea typeface="微软雅黑" panose="020B0503020204020204" pitchFamily="34" charset="-122"/>
              </a:rPr>
              <a:t>CA</a:t>
            </a:r>
            <a:r>
              <a:rPr lang="zh-CN" altLang="en-US" dirty="0">
                <a:latin typeface="微软雅黑" panose="020B0503020204020204" pitchFamily="34" charset="-122"/>
                <a:ea typeface="微软雅黑" panose="020B0503020204020204" pitchFamily="34" charset="-122"/>
              </a:rPr>
              <a:t>可借后，社科院窗口可</a:t>
            </a:r>
            <a:r>
              <a:rPr lang="zh-CN" altLang="zh-CN" dirty="0">
                <a:latin typeface="微软雅黑" panose="020B0503020204020204" pitchFamily="34" charset="-122"/>
                <a:ea typeface="微软雅黑" panose="020B0503020204020204" pitchFamily="34" charset="-122"/>
              </a:rPr>
              <a:t>开具预借</a:t>
            </a:r>
            <a:r>
              <a:rPr lang="en-US" altLang="zh-CN" dirty="0">
                <a:latin typeface="微软雅黑" panose="020B0503020204020204" pitchFamily="34" charset="-122"/>
                <a:ea typeface="微软雅黑" panose="020B0503020204020204" pitchFamily="34" charset="-122"/>
              </a:rPr>
              <a:t>CA</a:t>
            </a:r>
            <a:r>
              <a:rPr lang="zh-CN" altLang="zh-CN" dirty="0">
                <a:latin typeface="微软雅黑" panose="020B0503020204020204" pitchFamily="34" charset="-122"/>
                <a:ea typeface="微软雅黑" panose="020B0503020204020204" pitchFamily="34" charset="-122"/>
              </a:rPr>
              <a:t>证书用印单</a:t>
            </a:r>
          </a:p>
          <a:p>
            <a:pPr marL="342900" indent="-342900">
              <a:lnSpc>
                <a:spcPct val="150000"/>
              </a:lnSpc>
              <a:buFont typeface="+mj-ea"/>
              <a:buAutoNum type="circleNumDbPlain" startAt="6"/>
            </a:pPr>
            <a:r>
              <a:rPr lang="zh-CN" altLang="zh-CN" dirty="0">
                <a:latin typeface="微软雅黑" panose="020B0503020204020204" pitchFamily="34" charset="-122"/>
                <a:ea typeface="微软雅黑" panose="020B0503020204020204" pitchFamily="34" charset="-122"/>
              </a:rPr>
              <a:t>如需借用法人证书公证件，需填写公证件借条</a:t>
            </a:r>
          </a:p>
          <a:p>
            <a:pPr marL="342900" indent="-342900">
              <a:lnSpc>
                <a:spcPct val="150000"/>
              </a:lnSpc>
              <a:buFont typeface="+mj-ea"/>
              <a:buAutoNum type="circleNumDbPlain" startAt="6"/>
            </a:pPr>
            <a:r>
              <a:rPr lang="zh-CN" altLang="zh-CN" dirty="0">
                <a:latin typeface="微软雅黑" panose="020B0503020204020204" pitchFamily="34" charset="-122"/>
                <a:ea typeface="微软雅黑" panose="020B0503020204020204" pitchFamily="34" charset="-122"/>
              </a:rPr>
              <a:t>密封章可至办事大厅社科院</a:t>
            </a:r>
            <a:r>
              <a:rPr lang="zh-CN" altLang="zh-CN" dirty="0" smtClean="0">
                <a:latin typeface="微软雅黑" panose="020B0503020204020204" pitchFamily="34" charset="-122"/>
                <a:ea typeface="微软雅黑" panose="020B0503020204020204" pitchFamily="34" charset="-122"/>
              </a:rPr>
              <a:t>窗口</a:t>
            </a:r>
            <a:r>
              <a:rPr lang="zh-CN" altLang="en-US" dirty="0" smtClean="0">
                <a:latin typeface="微软雅黑" panose="020B0503020204020204" pitchFamily="34" charset="-122"/>
                <a:ea typeface="微软雅黑" panose="020B0503020204020204" pitchFamily="34" charset="-122"/>
              </a:rPr>
              <a:t>盖</a:t>
            </a:r>
            <a:endParaRPr lang="zh-CN" altLang="en-US" dirty="0">
              <a:latin typeface="微软雅黑" panose="020B0503020204020204" pitchFamily="34" charset="-122"/>
              <a:ea typeface="微软雅黑" panose="020B0503020204020204" pitchFamily="34" charset="-122"/>
            </a:endParaRPr>
          </a:p>
        </p:txBody>
      </p:sp>
      <p:pic>
        <p:nvPicPr>
          <p:cNvPr id="53" name="图片 4" descr="横向校标_画板 1"/>
          <p:cNvPicPr>
            <a:picLocks noChangeAspect="1"/>
          </p:cNvPicPr>
          <p:nvPr/>
        </p:nvPicPr>
        <p:blipFill>
          <a:blip r:embed="rId5"/>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1588072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3"/>
          <p:cNvGrpSpPr/>
          <p:nvPr>
            <p:custDataLst>
              <p:tags r:id="rId1"/>
            </p:custDataLst>
          </p:nvPr>
        </p:nvGrpSpPr>
        <p:grpSpPr>
          <a:xfrm>
            <a:off x="1216454" y="1372548"/>
            <a:ext cx="4381781" cy="624349"/>
            <a:chOff x="6588320" y="2238250"/>
            <a:chExt cx="4381781" cy="624349"/>
          </a:xfrm>
        </p:grpSpPr>
        <p:sp>
          <p:nvSpPr>
            <p:cNvPr id="10" name="菱形 9"/>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11" name="文本框 244"/>
            <p:cNvSpPr txBox="1"/>
            <p:nvPr/>
          </p:nvSpPr>
          <p:spPr>
            <a:xfrm>
              <a:off x="7007527" y="2462106"/>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联合体投标</a:t>
              </a:r>
              <a:endPar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矩形 11"/>
          <p:cNvSpPr/>
          <p:nvPr/>
        </p:nvSpPr>
        <p:spPr>
          <a:xfrm>
            <a:off x="1635660" y="1996897"/>
            <a:ext cx="9578335" cy="3785652"/>
          </a:xfrm>
          <a:prstGeom prst="rect">
            <a:avLst/>
          </a:prstGeom>
        </p:spPr>
        <p:txBody>
          <a:bodyPr wrap="square">
            <a:spAutoFit/>
          </a:bodyPr>
          <a:lstStyle/>
          <a:p>
            <a:pPr marL="342900" indent="-342900" algn="just">
              <a:lnSpc>
                <a:spcPct val="150000"/>
              </a:lnSpc>
              <a:buFont typeface="+mj-ea"/>
              <a:buAutoNum type="circleNumDbPlain"/>
            </a:pPr>
            <a:r>
              <a:rPr lang="zh-CN" altLang="zh-CN" dirty="0" smtClean="0">
                <a:latin typeface="微软雅黑" panose="020B0503020204020204" pitchFamily="34" charset="-122"/>
                <a:ea typeface="微软雅黑" panose="020B0503020204020204" pitchFamily="34" charset="-122"/>
              </a:rPr>
              <a:t>根据</a:t>
            </a:r>
            <a:r>
              <a:rPr lang="zh-CN" altLang="zh-CN" dirty="0">
                <a:latin typeface="微软雅黑" panose="020B0503020204020204" pitchFamily="34" charset="-122"/>
                <a:ea typeface="微软雅黑" panose="020B0503020204020204" pitchFamily="34" charset="-122"/>
              </a:rPr>
              <a:t>招标</a:t>
            </a:r>
            <a:r>
              <a:rPr lang="zh-CN" altLang="zh-CN" dirty="0" smtClean="0">
                <a:latin typeface="微软雅黑" panose="020B0503020204020204" pitchFamily="34" charset="-122"/>
                <a:ea typeface="微软雅黑" panose="020B0503020204020204" pitchFamily="34" charset="-122"/>
              </a:rPr>
              <a:t>项目对于投标方的资质要求审查</a:t>
            </a:r>
            <a:r>
              <a:rPr lang="zh-CN" altLang="en-US" dirty="0">
                <a:latin typeface="微软雅黑" panose="020B0503020204020204" pitchFamily="34" charset="-122"/>
                <a:ea typeface="微软雅黑" panose="020B0503020204020204" pitchFamily="34" charset="-122"/>
              </a:rPr>
              <a:t>以下</a:t>
            </a:r>
            <a:r>
              <a:rPr lang="zh-CN" altLang="en-US" dirty="0" smtClean="0">
                <a:latin typeface="微软雅黑" panose="020B0503020204020204" pitchFamily="34" charset="-122"/>
                <a:ea typeface="微软雅黑" panose="020B0503020204020204" pitchFamily="34" charset="-122"/>
              </a:rPr>
              <a:t>信息：</a:t>
            </a:r>
            <a:endParaRPr lang="en-US" altLang="zh-CN" dirty="0" smtClean="0">
              <a:latin typeface="微软雅黑" panose="020B0503020204020204" pitchFamily="34" charset="-122"/>
              <a:ea typeface="微软雅黑" panose="020B0503020204020204" pitchFamily="34" charset="-122"/>
            </a:endParaRPr>
          </a:p>
          <a:p>
            <a:pPr marL="742950" lvl="1" indent="-285750" algn="just">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联合体</a:t>
            </a:r>
            <a:r>
              <a:rPr lang="zh-CN" altLang="zh-CN" dirty="0">
                <a:latin typeface="微软雅黑" panose="020B0503020204020204" pitchFamily="34" charset="-122"/>
                <a:ea typeface="微软雅黑" panose="020B0503020204020204" pitchFamily="34" charset="-122"/>
              </a:rPr>
              <a:t>各成员单位的相关</a:t>
            </a:r>
            <a:r>
              <a:rPr lang="zh-CN" altLang="zh-CN" dirty="0" smtClean="0">
                <a:latin typeface="微软雅黑" panose="020B0503020204020204" pitchFamily="34" charset="-122"/>
                <a:ea typeface="微软雅黑" panose="020B0503020204020204" pitchFamily="34" charset="-122"/>
              </a:rPr>
              <a:t>资质</a:t>
            </a:r>
            <a:endParaRPr lang="en-US" altLang="zh-CN" dirty="0" smtClean="0">
              <a:latin typeface="微软雅黑" panose="020B0503020204020204" pitchFamily="34" charset="-122"/>
              <a:ea typeface="微软雅黑" panose="020B0503020204020204" pitchFamily="34" charset="-122"/>
            </a:endParaRPr>
          </a:p>
          <a:p>
            <a:pPr marL="1005750" lvl="1" indent="-285750" algn="just">
              <a:lnSpc>
                <a:spcPct val="150000"/>
              </a:lnSpc>
              <a:buFont typeface="Wingdings" panose="05000000000000000000" pitchFamily="2" charset="2"/>
              <a:buChar char="ü"/>
            </a:pPr>
            <a:r>
              <a:rPr lang="zh-CN" altLang="zh-CN" dirty="0" smtClean="0">
                <a:latin typeface="微软雅黑" panose="020B0503020204020204" pitchFamily="34" charset="-122"/>
                <a:ea typeface="微软雅黑" panose="020B0503020204020204" pitchFamily="34" charset="-122"/>
              </a:rPr>
              <a:t>联合体</a:t>
            </a:r>
            <a:r>
              <a:rPr lang="zh-CN" altLang="zh-CN" dirty="0">
                <a:latin typeface="微软雅黑" panose="020B0503020204020204" pitchFamily="34" charset="-122"/>
                <a:ea typeface="微软雅黑" panose="020B0503020204020204" pitchFamily="34" charset="-122"/>
              </a:rPr>
              <a:t>投标各成员单位审查，可通过天眼查或企查查网站查询成员单位</a:t>
            </a:r>
            <a:r>
              <a:rPr lang="zh-CN" altLang="zh-CN" dirty="0" smtClean="0">
                <a:latin typeface="微软雅黑" panose="020B0503020204020204" pitchFamily="34" charset="-122"/>
                <a:ea typeface="微软雅黑" panose="020B0503020204020204" pitchFamily="34" charset="-122"/>
              </a:rPr>
              <a:t>信息</a:t>
            </a:r>
            <a:endParaRPr lang="en-US" altLang="zh-CN" dirty="0" smtClean="0">
              <a:latin typeface="微软雅黑" panose="020B0503020204020204" pitchFamily="34" charset="-122"/>
              <a:ea typeface="微软雅黑" panose="020B0503020204020204" pitchFamily="34" charset="-122"/>
            </a:endParaRPr>
          </a:p>
          <a:p>
            <a:pPr marL="742950" lvl="1" indent="-285750" algn="just">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各</a:t>
            </a:r>
            <a:r>
              <a:rPr lang="zh-CN" altLang="zh-CN" dirty="0">
                <a:latin typeface="微软雅黑" panose="020B0503020204020204" pitchFamily="34" charset="-122"/>
                <a:ea typeface="微软雅黑" panose="020B0503020204020204" pitchFamily="34" charset="-122"/>
              </a:rPr>
              <a:t>联合方参与到投标项目的</a:t>
            </a:r>
            <a:r>
              <a:rPr lang="zh-CN" altLang="zh-CN" dirty="0" smtClean="0">
                <a:latin typeface="微软雅黑" panose="020B0503020204020204" pitchFamily="34" charset="-122"/>
                <a:ea typeface="微软雅黑" panose="020B0503020204020204" pitchFamily="34" charset="-122"/>
              </a:rPr>
              <a:t>必要性</a:t>
            </a:r>
            <a:endParaRPr lang="en-US" altLang="zh-CN" dirty="0" smtClean="0">
              <a:latin typeface="微软雅黑" panose="020B0503020204020204" pitchFamily="34" charset="-122"/>
              <a:ea typeface="微软雅黑" panose="020B0503020204020204" pitchFamily="34" charset="-122"/>
            </a:endParaRPr>
          </a:p>
          <a:p>
            <a:pPr marL="342900" indent="-342900" algn="just">
              <a:lnSpc>
                <a:spcPct val="150000"/>
              </a:lnSpc>
              <a:buFont typeface="+mj-ea"/>
              <a:buAutoNum type="circleNumDbPlain"/>
            </a:pPr>
            <a:r>
              <a:rPr lang="zh-CN" altLang="zh-CN" dirty="0" smtClean="0">
                <a:latin typeface="微软雅黑" panose="020B0503020204020204" pitchFamily="34" charset="-122"/>
                <a:ea typeface="微软雅黑" panose="020B0503020204020204" pitchFamily="34" charset="-122"/>
              </a:rPr>
              <a:t>重点审核</a:t>
            </a:r>
            <a:r>
              <a:rPr lang="zh-CN" altLang="en-US" dirty="0" smtClean="0">
                <a:latin typeface="微软雅黑" panose="020B0503020204020204" pitchFamily="34" charset="-122"/>
                <a:ea typeface="微软雅黑" panose="020B0503020204020204" pitchFamily="34" charset="-122"/>
              </a:rPr>
              <a:t>以下信息：</a:t>
            </a:r>
            <a:endParaRPr lang="en-US" altLang="zh-CN" dirty="0" smtClean="0">
              <a:latin typeface="微软雅黑" panose="020B0503020204020204" pitchFamily="34" charset="-122"/>
              <a:ea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关于</a:t>
            </a:r>
            <a:r>
              <a:rPr lang="zh-CN" altLang="zh-CN" dirty="0" smtClean="0">
                <a:latin typeface="微软雅黑" panose="020B0503020204020204" pitchFamily="34" charset="-122"/>
                <a:ea typeface="微软雅黑" panose="020B0503020204020204" pitchFamily="34" charset="-122"/>
              </a:rPr>
              <a:t>联合体</a:t>
            </a:r>
            <a:r>
              <a:rPr lang="zh-CN" altLang="zh-CN" dirty="0">
                <a:latin typeface="微软雅黑" panose="020B0503020204020204" pitchFamily="34" charset="-122"/>
                <a:ea typeface="微软雅黑" panose="020B0503020204020204" pitchFamily="34" charset="-122"/>
              </a:rPr>
              <a:t>各成员单位的权利义务、职责分工以及知识产权归属等</a:t>
            </a:r>
            <a:r>
              <a:rPr lang="zh-CN" altLang="zh-CN" dirty="0" smtClean="0">
                <a:latin typeface="微软雅黑" panose="020B0503020204020204" pitchFamily="34" charset="-122"/>
                <a:ea typeface="微软雅黑" panose="020B0503020204020204" pitchFamily="34" charset="-122"/>
              </a:rPr>
              <a:t>要素</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明确约定</a:t>
            </a:r>
            <a:endParaRPr lang="en-US" altLang="zh-CN" dirty="0" smtClean="0">
              <a:latin typeface="微软雅黑" panose="020B0503020204020204" pitchFamily="34" charset="-122"/>
              <a:ea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若</a:t>
            </a:r>
            <a:r>
              <a:rPr lang="zh-CN" altLang="zh-CN" dirty="0" smtClean="0">
                <a:latin typeface="微软雅黑" panose="020B0503020204020204" pitchFamily="34" charset="-122"/>
                <a:ea typeface="微软雅黑" panose="020B0503020204020204" pitchFamily="34" charset="-122"/>
              </a:rPr>
              <a:t>联合体</a:t>
            </a:r>
            <a:r>
              <a:rPr lang="zh-CN" altLang="zh-CN" dirty="0">
                <a:latin typeface="微软雅黑" panose="020B0503020204020204" pitchFamily="34" charset="-122"/>
                <a:ea typeface="微软雅黑" panose="020B0503020204020204" pitchFamily="34" charset="-122"/>
              </a:rPr>
              <a:t>成员单位为企业的，应加强招投标合同审查，加强风险</a:t>
            </a:r>
            <a:r>
              <a:rPr lang="zh-CN" altLang="zh-CN" dirty="0" smtClean="0">
                <a:latin typeface="微软雅黑" panose="020B0503020204020204" pitchFamily="34" charset="-122"/>
                <a:ea typeface="微软雅黑" panose="020B0503020204020204" pitchFamily="34" charset="-122"/>
              </a:rPr>
              <a:t>防范</a:t>
            </a:r>
            <a:endParaRPr lang="en-US" altLang="zh-CN" dirty="0" smtClean="0">
              <a:latin typeface="微软雅黑" panose="020B0503020204020204" pitchFamily="34" charset="-122"/>
              <a:ea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联合体投标协议中需明确各成员单位的分工比例及经费分配比例</a:t>
            </a:r>
            <a:endParaRPr lang="en-US" altLang="zh-CN" dirty="0">
              <a:latin typeface="微软雅黑" panose="020B0503020204020204" pitchFamily="34" charset="-122"/>
              <a:ea typeface="微软雅黑" panose="020B0503020204020204" pitchFamily="34" charset="-122"/>
            </a:endParaRPr>
          </a:p>
          <a:p>
            <a:pPr marL="742950" lvl="1" indent="-285750" algn="just">
              <a:lnSpc>
                <a:spcPct val="150000"/>
              </a:lnSpc>
              <a:buFont typeface="Wingdings" panose="05000000000000000000" pitchFamily="2" charset="2"/>
              <a:buChar char="ü"/>
            </a:pPr>
            <a:endParaRPr lang="en-US" altLang="zh-CN" sz="1600" dirty="0">
              <a:latin typeface="微软雅黑" panose="020B0503020204020204" pitchFamily="34" charset="-122"/>
              <a:ea typeface="微软雅黑" panose="020B0503020204020204" pitchFamily="34" charset="-122"/>
            </a:endParaRPr>
          </a:p>
        </p:txBody>
      </p:sp>
      <p:pic>
        <p:nvPicPr>
          <p:cNvPr id="53"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2851430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3"/>
          <p:cNvGrpSpPr/>
          <p:nvPr>
            <p:custDataLst>
              <p:tags r:id="rId1"/>
            </p:custDataLst>
          </p:nvPr>
        </p:nvGrpSpPr>
        <p:grpSpPr>
          <a:xfrm>
            <a:off x="855090" y="1158805"/>
            <a:ext cx="4381781" cy="624349"/>
            <a:chOff x="6588320" y="2238250"/>
            <a:chExt cx="4381781" cy="624349"/>
          </a:xfrm>
        </p:grpSpPr>
        <p:sp>
          <p:nvSpPr>
            <p:cNvPr id="10" name="菱形 9"/>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11" name="文本框 244"/>
            <p:cNvSpPr txBox="1"/>
            <p:nvPr/>
          </p:nvSpPr>
          <p:spPr>
            <a:xfrm>
              <a:off x="7007527" y="2462106"/>
              <a:ext cx="3962574"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2">
                      <a:lumMod val="100000"/>
                    </a:schemeClr>
                  </a:solidFill>
                  <a:latin typeface="微软雅黑" panose="020B0503020204020204" pitchFamily="34" charset="-122"/>
                  <a:ea typeface="微软雅黑" panose="020B0503020204020204" pitchFamily="34" charset="-122"/>
                  <a:cs typeface="+mn-ea"/>
                  <a:sym typeface="+mn-lt"/>
                </a:rPr>
                <a:t>联合体投标</a:t>
              </a:r>
              <a:endParaRPr lang="zh-CN" altLang="en-US" sz="16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内容占位符 2"/>
          <p:cNvSpPr>
            <a:spLocks noGrp="1"/>
          </p:cNvSpPr>
          <p:nvPr>
            <p:ph idx="1"/>
          </p:nvPr>
        </p:nvSpPr>
        <p:spPr>
          <a:xfrm>
            <a:off x="6160669" y="1783154"/>
            <a:ext cx="5518708" cy="4604195"/>
          </a:xfrm>
        </p:spPr>
        <p:txBody>
          <a:bodyPr>
            <a:noAutofit/>
          </a:bodyPr>
          <a:lstStyle/>
          <a:p>
            <a:pPr marL="0" indent="0">
              <a:lnSpc>
                <a:spcPct val="130000"/>
              </a:lnSpc>
              <a:buNone/>
            </a:pPr>
            <a:endParaRPr lang="zh-CN" altLang="zh-CN" sz="1400" dirty="0">
              <a:latin typeface="微软雅黑" panose="020B0503020204020204" pitchFamily="34" charset="-122"/>
              <a:ea typeface="微软雅黑" panose="020B0503020204020204" pitchFamily="34" charset="-122"/>
            </a:endParaRPr>
          </a:p>
          <a:p>
            <a:pPr marL="342900" indent="-342900">
              <a:lnSpc>
                <a:spcPts val="3000"/>
              </a:lnSpc>
              <a:buFont typeface="+mj-ea"/>
              <a:buAutoNum type="circleNumDbPlain" startAt="4"/>
            </a:pPr>
            <a:r>
              <a:rPr lang="zh-CN" altLang="zh-CN" sz="1800" dirty="0" smtClean="0">
                <a:latin typeface="微软雅黑" panose="020B0503020204020204" pitchFamily="34" charset="-122"/>
                <a:ea typeface="微软雅黑" panose="020B0503020204020204" pitchFamily="34" charset="-122"/>
              </a:rPr>
              <a:t>亲属</a:t>
            </a:r>
            <a:endParaRPr lang="en-US" altLang="zh-CN" sz="1800" dirty="0" smtClean="0">
              <a:latin typeface="微软雅黑" panose="020B0503020204020204" pitchFamily="34" charset="-122"/>
              <a:ea typeface="微软雅黑" panose="020B0503020204020204" pitchFamily="34" charset="-122"/>
            </a:endParaRPr>
          </a:p>
          <a:p>
            <a:pPr marL="216000" indent="0">
              <a:lnSpc>
                <a:spcPts val="2700"/>
              </a:lnSpc>
              <a:buNone/>
            </a:pPr>
            <a:r>
              <a:rPr lang="zh-CN" altLang="zh-CN" sz="1800" dirty="0" smtClean="0">
                <a:latin typeface="微软雅黑" panose="020B0503020204020204" pitchFamily="34" charset="-122"/>
                <a:ea typeface="微软雅黑" panose="020B0503020204020204" pitchFamily="34" charset="-122"/>
              </a:rPr>
              <a:t>有夫妻关系、直系血亲关系、三代以内旁系血亲关系或者近姻亲关系的，包括但不限于配偶、父母、子女及其配偶、兄弟姐妹及其配偶，配偶的父母、兄弟姐妹，子女配偶的父母等</a:t>
            </a:r>
          </a:p>
          <a:p>
            <a:pPr marL="342900" indent="-342900">
              <a:lnSpc>
                <a:spcPts val="3000"/>
              </a:lnSpc>
              <a:buFont typeface="+mj-ea"/>
              <a:buAutoNum type="circleNumDbPlain" startAt="4"/>
            </a:pPr>
            <a:r>
              <a:rPr lang="zh-CN" altLang="zh-CN" sz="1800" dirty="0" smtClean="0">
                <a:latin typeface="微软雅黑" panose="020B0503020204020204" pitchFamily="34" charset="-122"/>
                <a:ea typeface="微软雅黑" panose="020B0503020204020204" pitchFamily="34" charset="-122"/>
              </a:rPr>
              <a:t>其他</a:t>
            </a:r>
            <a:r>
              <a:rPr lang="zh-CN" altLang="zh-CN" sz="1800" dirty="0">
                <a:latin typeface="微软雅黑" panose="020B0503020204020204" pitchFamily="34" charset="-122"/>
                <a:ea typeface="微软雅黑" panose="020B0503020204020204" pitchFamily="34" charset="-122"/>
              </a:rPr>
              <a:t>：其他存在关联性的情形</a:t>
            </a:r>
          </a:p>
          <a:p>
            <a:pPr marL="216000" indent="0">
              <a:lnSpc>
                <a:spcPts val="2700"/>
              </a:lnSpc>
              <a:buNone/>
            </a:pPr>
            <a:r>
              <a:rPr lang="zh-CN" altLang="zh-CN" sz="1800" dirty="0">
                <a:latin typeface="微软雅黑" panose="020B0503020204020204" pitchFamily="34" charset="-122"/>
                <a:ea typeface="微软雅黑" panose="020B0503020204020204" pitchFamily="34" charset="-122"/>
              </a:rPr>
              <a:t>如存在则需要我校投标人员提交相关承诺书（有范本），并由投标人所在学院（系）签署明确意见后方可办理用印如投标各方不存在关联性，则由社科院办事大厅窗口人员直接开具用印单</a:t>
            </a:r>
          </a:p>
        </p:txBody>
      </p:sp>
      <p:sp>
        <p:nvSpPr>
          <p:cNvPr id="13" name="文本框 12"/>
          <p:cNvSpPr txBox="1"/>
          <p:nvPr/>
        </p:nvSpPr>
        <p:spPr>
          <a:xfrm>
            <a:off x="1022253" y="1858488"/>
            <a:ext cx="5074004" cy="5398401"/>
          </a:xfrm>
          <a:prstGeom prst="rect">
            <a:avLst/>
          </a:prstGeom>
          <a:noFill/>
        </p:spPr>
        <p:txBody>
          <a:bodyPr wrap="square" rtlCol="0">
            <a:spAutoFit/>
          </a:bodyPr>
          <a:lstStyle/>
          <a:p>
            <a:pPr>
              <a:lnSpc>
                <a:spcPct val="130000"/>
              </a:lnSpc>
            </a:pPr>
            <a:endParaRPr lang="zh-CN" altLang="zh-CN" sz="1600" dirty="0">
              <a:latin typeface="微软雅黑" panose="020B0503020204020204" pitchFamily="34" charset="-122"/>
              <a:ea typeface="微软雅黑" panose="020B0503020204020204" pitchFamily="34" charset="-122"/>
            </a:endParaRPr>
          </a:p>
          <a:p>
            <a:pPr marL="342900" indent="-342900">
              <a:lnSpc>
                <a:spcPts val="3000"/>
              </a:lnSpc>
              <a:buFont typeface="+mj-ea"/>
              <a:buAutoNum type="circleNumDbPlain"/>
            </a:pPr>
            <a:r>
              <a:rPr lang="zh-CN" altLang="zh-CN" dirty="0">
                <a:latin typeface="微软雅黑" panose="020B0503020204020204" pitchFamily="34" charset="-122"/>
                <a:ea typeface="微软雅黑" panose="020B0503020204020204" pitchFamily="34" charset="-122"/>
              </a:rPr>
              <a:t>股东</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实际控制人</a:t>
            </a:r>
            <a:endParaRPr lang="en-US" altLang="zh-CN" dirty="0">
              <a:latin typeface="微软雅黑" panose="020B0503020204020204" pitchFamily="34" charset="-122"/>
              <a:ea typeface="微软雅黑" panose="020B0503020204020204" pitchFamily="34" charset="-122"/>
            </a:endParaRPr>
          </a:p>
          <a:p>
            <a:pPr marL="216000">
              <a:lnSpc>
                <a:spcPts val="3000"/>
              </a:lnSpc>
            </a:pPr>
            <a:r>
              <a:rPr lang="zh-CN" altLang="zh-CN" dirty="0">
                <a:latin typeface="微软雅黑" panose="020B0503020204020204" pitchFamily="34" charset="-122"/>
                <a:ea typeface="微软雅黑" panose="020B0503020204020204" pitchFamily="34" charset="-122"/>
              </a:rPr>
              <a:t>我校投标人员，或其亲属，或其本学院（系）教职工是联合投标方的股东或实际控制人</a:t>
            </a:r>
          </a:p>
          <a:p>
            <a:pPr marL="342900" indent="-342900">
              <a:lnSpc>
                <a:spcPts val="3000"/>
              </a:lnSpc>
              <a:buFont typeface="+mj-ea"/>
              <a:buAutoNum type="circleNumDbPlain" startAt="2"/>
            </a:pPr>
            <a:r>
              <a:rPr lang="zh-CN" altLang="zh-CN" dirty="0">
                <a:latin typeface="微软雅黑" panose="020B0503020204020204" pitchFamily="34" charset="-122"/>
                <a:ea typeface="微软雅黑" panose="020B0503020204020204" pitchFamily="34" charset="-122"/>
              </a:rPr>
              <a:t>任职</a:t>
            </a:r>
            <a:endParaRPr lang="en-US" altLang="zh-CN" dirty="0">
              <a:latin typeface="微软雅黑" panose="020B0503020204020204" pitchFamily="34" charset="-122"/>
              <a:ea typeface="微软雅黑" panose="020B0503020204020204" pitchFamily="34" charset="-122"/>
            </a:endParaRPr>
          </a:p>
          <a:p>
            <a:pPr marL="216000">
              <a:lnSpc>
                <a:spcPts val="3000"/>
              </a:lnSpc>
            </a:pPr>
            <a:r>
              <a:rPr lang="zh-CN" altLang="zh-CN" dirty="0">
                <a:latin typeface="微软雅黑" panose="020B0503020204020204" pitchFamily="34" charset="-122"/>
                <a:ea typeface="微软雅黑" panose="020B0503020204020204" pitchFamily="34" charset="-122"/>
              </a:rPr>
              <a:t>我校投标人员，或其亲属，或其本学院（系）教职工是联合投标方的法定代表人、董事、监事或高级管理人员</a:t>
            </a:r>
            <a:endParaRPr lang="en-US" altLang="zh-CN" dirty="0">
              <a:latin typeface="微软雅黑" panose="020B0503020204020204" pitchFamily="34" charset="-122"/>
              <a:ea typeface="微软雅黑" panose="020B0503020204020204" pitchFamily="34" charset="-122"/>
            </a:endParaRPr>
          </a:p>
          <a:p>
            <a:pPr marL="342900" indent="-342900">
              <a:lnSpc>
                <a:spcPts val="3300"/>
              </a:lnSpc>
              <a:buFont typeface="+mj-ea"/>
              <a:buAutoNum type="circleNumDbPlain" startAt="3"/>
            </a:pPr>
            <a:r>
              <a:rPr lang="zh-CN" altLang="zh-CN" dirty="0">
                <a:latin typeface="微软雅黑" panose="020B0503020204020204" pitchFamily="34" charset="-122"/>
                <a:ea typeface="微软雅黑" panose="020B0503020204020204" pitchFamily="34" charset="-122"/>
              </a:rPr>
              <a:t>收益</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收入</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消费</a:t>
            </a:r>
            <a:endParaRPr lang="en-US" altLang="zh-CN" dirty="0">
              <a:latin typeface="微软雅黑" panose="020B0503020204020204" pitchFamily="34" charset="-122"/>
              <a:ea typeface="微软雅黑" panose="020B0503020204020204" pitchFamily="34" charset="-122"/>
            </a:endParaRPr>
          </a:p>
          <a:p>
            <a:pPr marL="216000">
              <a:lnSpc>
                <a:spcPts val="3300"/>
              </a:lnSpc>
            </a:pPr>
            <a:r>
              <a:rPr lang="zh-CN" altLang="zh-CN" dirty="0">
                <a:latin typeface="微软雅黑" panose="020B0503020204020204" pitchFamily="34" charset="-122"/>
                <a:ea typeface="微软雅黑" panose="020B0503020204020204" pitchFamily="34" charset="-122"/>
              </a:rPr>
              <a:t>我校投标人员接受联合投标方任何形式的收入或享受联合投标方提供的任何形式的收益分配、消费（包括已发生或在将来发生）</a:t>
            </a:r>
          </a:p>
          <a:p>
            <a:pPr>
              <a:lnSpc>
                <a:spcPct val="130000"/>
              </a:lnSpc>
            </a:pPr>
            <a:endParaRPr lang="en-US" altLang="zh-CN" sz="1400" dirty="0" smtClean="0">
              <a:latin typeface="微软雅黑" panose="020B0503020204020204" pitchFamily="34" charset="-122"/>
              <a:ea typeface="微软雅黑" panose="020B0503020204020204" pitchFamily="34" charset="-122"/>
            </a:endParaRPr>
          </a:p>
          <a:p>
            <a:pPr>
              <a:lnSpc>
                <a:spcPct val="130000"/>
              </a:lnSpc>
            </a:pPr>
            <a:endParaRPr lang="zh-CN" altLang="zh-CN" sz="16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1274297" y="1733386"/>
            <a:ext cx="8458666" cy="452432"/>
          </a:xfrm>
          <a:prstGeom prst="rect">
            <a:avLst/>
          </a:prstGeom>
          <a:noFill/>
        </p:spPr>
        <p:txBody>
          <a:bodyPr wrap="square" rtlCol="0">
            <a:spAutoFit/>
          </a:bodyPr>
          <a:lstStyle/>
          <a:p>
            <a:pPr>
              <a:lnSpc>
                <a:spcPct val="130000"/>
              </a:lnSpc>
            </a:pPr>
            <a:r>
              <a:rPr lang="zh-CN" altLang="zh-CN" dirty="0">
                <a:latin typeface="微软雅黑" panose="020B0503020204020204" pitchFamily="34" charset="-122"/>
                <a:ea typeface="微软雅黑" panose="020B0503020204020204" pitchFamily="34" charset="-122"/>
              </a:rPr>
              <a:t>审核联合投标方之间是否存在人员或业务关联性，情形包括但不限于以下</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种</a:t>
            </a:r>
            <a:r>
              <a:rPr lang="zh-CN" altLang="zh-CN" dirty="0" smtClean="0">
                <a:latin typeface="微软雅黑" panose="020B0503020204020204" pitchFamily="34" charset="-122"/>
                <a:ea typeface="微软雅黑" panose="020B0503020204020204" pitchFamily="34" charset="-122"/>
              </a:rPr>
              <a:t>情形</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pic>
        <p:nvPicPr>
          <p:cNvPr id="54"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311768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9" name="矩形 8"/>
          <p:cNvSpPr/>
          <p:nvPr/>
        </p:nvSpPr>
        <p:spPr>
          <a:xfrm>
            <a:off x="1106168" y="1627755"/>
            <a:ext cx="4977815" cy="3580467"/>
          </a:xfrm>
          <a:prstGeom prst="rect">
            <a:avLst/>
          </a:prstGeom>
        </p:spPr>
        <p:txBody>
          <a:bodyPr wrap="square">
            <a:spAutoFit/>
          </a:bodyPr>
          <a:lstStyle/>
          <a:p>
            <a:pPr>
              <a:lnSpc>
                <a:spcPct val="150000"/>
              </a:lnSpc>
            </a:pPr>
            <a:r>
              <a:rPr lang="zh-CN" altLang="zh-CN" sz="2000" dirty="0">
                <a:latin typeface="微软雅黑" panose="020B0503020204020204" pitchFamily="34" charset="-122"/>
                <a:ea typeface="微软雅黑" panose="020B0503020204020204" pitchFamily="34" charset="-122"/>
              </a:rPr>
              <a:t>联合体投标与非联合体投标审核的不同点在于投标第一</a:t>
            </a:r>
            <a:r>
              <a:rPr lang="zh-CN" altLang="zh-CN" sz="2000" dirty="0" smtClean="0">
                <a:latin typeface="微软雅黑" panose="020B0503020204020204" pitchFamily="34" charset="-122"/>
                <a:ea typeface="微软雅黑" panose="020B0503020204020204" pitchFamily="34" charset="-122"/>
              </a:rPr>
              <a:t>阶段</a:t>
            </a:r>
            <a:endParaRPr lang="en-US" altLang="zh-CN" sz="2000" dirty="0">
              <a:latin typeface="微软雅黑" panose="020B0503020204020204" pitchFamily="34" charset="-122"/>
              <a:ea typeface="微软雅黑" panose="020B0503020204020204" pitchFamily="34" charset="-122"/>
            </a:endParaRPr>
          </a:p>
          <a:p>
            <a:pPr marL="457200" indent="-457200">
              <a:lnSpc>
                <a:spcPts val="4000"/>
              </a:lnSpc>
              <a:buFont typeface="+mj-ea"/>
              <a:buAutoNum type="circleNumDbPlain"/>
            </a:pPr>
            <a:r>
              <a:rPr lang="zh-CN" altLang="zh-CN" sz="2000" dirty="0">
                <a:latin typeface="微软雅黑" panose="020B0503020204020204" pitchFamily="34" charset="-122"/>
                <a:ea typeface="微软雅黑" panose="020B0503020204020204" pitchFamily="34" charset="-122"/>
              </a:rPr>
              <a:t>联合体投标协议</a:t>
            </a:r>
            <a:r>
              <a:rPr lang="zh-CN" altLang="en-US" sz="2000" dirty="0">
                <a:latin typeface="微软雅黑" panose="020B0503020204020204" pitchFamily="34" charset="-122"/>
                <a:ea typeface="微软雅黑" panose="020B0503020204020204" pitchFamily="34" charset="-122"/>
              </a:rPr>
              <a:t>还需</a:t>
            </a:r>
            <a:r>
              <a:rPr lang="zh-CN" altLang="zh-CN" sz="2000" dirty="0">
                <a:latin typeface="微软雅黑" panose="020B0503020204020204" pitchFamily="34" charset="-122"/>
                <a:ea typeface="微软雅黑" panose="020B0503020204020204" pitchFamily="34" charset="-122"/>
              </a:rPr>
              <a:t>所在学院分管领导审核（非联合体投标由学院科研科审核）</a:t>
            </a:r>
            <a:r>
              <a:rPr lang="zh-CN" altLang="en-US" sz="2000" dirty="0">
                <a:latin typeface="微软雅黑" panose="020B0503020204020204" pitchFamily="34" charset="-122"/>
                <a:ea typeface="微软雅黑" panose="020B0503020204020204" pitchFamily="34" charset="-122"/>
              </a:rPr>
              <a:t>及</a:t>
            </a:r>
            <a:r>
              <a:rPr lang="zh-CN" altLang="zh-CN" sz="2000" dirty="0">
                <a:latin typeface="微软雅黑" panose="020B0503020204020204" pitchFamily="34" charset="-122"/>
                <a:ea typeface="微软雅黑" panose="020B0503020204020204" pitchFamily="34" charset="-122"/>
              </a:rPr>
              <a:t>法务</a:t>
            </a:r>
            <a:r>
              <a:rPr lang="zh-CN" altLang="zh-CN" sz="2000" dirty="0" smtClean="0">
                <a:latin typeface="微软雅黑" panose="020B0503020204020204" pitchFamily="34" charset="-122"/>
                <a:ea typeface="微软雅黑" panose="020B0503020204020204" pitchFamily="34" charset="-122"/>
              </a:rPr>
              <a:t>审核</a:t>
            </a:r>
            <a:endParaRPr lang="en-US" altLang="zh-CN" sz="2000" dirty="0">
              <a:latin typeface="微软雅黑" panose="020B0503020204020204" pitchFamily="34" charset="-122"/>
              <a:ea typeface="微软雅黑" panose="020B0503020204020204" pitchFamily="34" charset="-122"/>
            </a:endParaRPr>
          </a:p>
          <a:p>
            <a:pPr marL="457200" indent="-457200">
              <a:lnSpc>
                <a:spcPts val="4000"/>
              </a:lnSpc>
              <a:buFont typeface="+mj-ea"/>
              <a:buAutoNum type="circleNumDbPlain"/>
            </a:pPr>
            <a:r>
              <a:rPr lang="zh-CN" altLang="zh-CN" sz="2000" dirty="0" smtClean="0">
                <a:latin typeface="微软雅黑" panose="020B0503020204020204" pitchFamily="34" charset="-122"/>
                <a:ea typeface="微软雅黑" panose="020B0503020204020204" pitchFamily="34" charset="-122"/>
              </a:rPr>
              <a:t>需</a:t>
            </a:r>
            <a:r>
              <a:rPr lang="zh-CN" altLang="zh-CN" sz="2000" dirty="0">
                <a:latin typeface="微软雅黑" panose="020B0503020204020204" pitchFamily="34" charset="-122"/>
                <a:ea typeface="微软雅黑" panose="020B0503020204020204" pitchFamily="34" charset="-122"/>
              </a:rPr>
              <a:t>对联合体投标协议中的成员单位进行审查</a:t>
            </a:r>
            <a:endParaRPr lang="en-US" altLang="zh-CN" sz="20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6474357" y="276053"/>
            <a:ext cx="5980630" cy="750634"/>
            <a:chOff x="143340" y="296113"/>
            <a:chExt cx="5980630" cy="750634"/>
          </a:xfrm>
        </p:grpSpPr>
        <p:sp>
          <p:nvSpPr>
            <p:cNvPr id="11"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项目投标</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标书审核</a:t>
              </a:r>
            </a:p>
          </p:txBody>
        </p:sp>
        <p:grpSp>
          <p:nvGrpSpPr>
            <p:cNvPr id="12" name="组合 11"/>
            <p:cNvGrpSpPr/>
            <p:nvPr/>
          </p:nvGrpSpPr>
          <p:grpSpPr>
            <a:xfrm>
              <a:off x="143340" y="296113"/>
              <a:ext cx="903407" cy="750634"/>
              <a:chOff x="143340" y="164638"/>
              <a:chExt cx="1015999" cy="825297"/>
            </a:xfrm>
          </p:grpSpPr>
          <p:pic>
            <p:nvPicPr>
              <p:cNvPr id="13"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4"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15" name="矩形 14"/>
          <p:cNvSpPr/>
          <p:nvPr/>
        </p:nvSpPr>
        <p:spPr>
          <a:xfrm>
            <a:off x="7539673" y="1505898"/>
            <a:ext cx="6096000" cy="499624"/>
          </a:xfrm>
          <a:prstGeom prst="rect">
            <a:avLst/>
          </a:prstGeom>
        </p:spPr>
        <p:txBody>
          <a:bodyPr>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同第一阶段审核流程及审核要点</a:t>
            </a:r>
          </a:p>
        </p:txBody>
      </p:sp>
      <p:pic>
        <p:nvPicPr>
          <p:cNvPr id="17" name="图片 16"/>
          <p:cNvPicPr>
            <a:picLocks noChangeAspect="1"/>
          </p:cNvPicPr>
          <p:nvPr/>
        </p:nvPicPr>
        <p:blipFill>
          <a:blip r:embed="rId5">
            <a:clrChange>
              <a:clrFrom>
                <a:srgbClr val="000000"/>
              </a:clrFrom>
              <a:clrTo>
                <a:srgbClr val="000000">
                  <a:alpha val="0"/>
                </a:srgbClr>
              </a:clrTo>
            </a:clrChange>
          </a:blip>
          <a:stretch>
            <a:fillRect/>
          </a:stretch>
        </p:blipFill>
        <p:spPr>
          <a:xfrm>
            <a:off x="632192" y="1243132"/>
            <a:ext cx="634435" cy="634435"/>
          </a:xfrm>
          <a:prstGeom prst="rect">
            <a:avLst/>
          </a:prstGeom>
        </p:spPr>
      </p:pic>
      <p:pic>
        <p:nvPicPr>
          <p:cNvPr id="57"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grpSp>
        <p:nvGrpSpPr>
          <p:cNvPr id="19" name="组合 18"/>
          <p:cNvGrpSpPr/>
          <p:nvPr/>
        </p:nvGrpSpPr>
        <p:grpSpPr>
          <a:xfrm>
            <a:off x="6816946" y="2490854"/>
            <a:ext cx="4684472" cy="2717368"/>
            <a:chOff x="4944153" y="3322665"/>
            <a:chExt cx="6294130" cy="2902293"/>
          </a:xfrm>
        </p:grpSpPr>
        <p:pic>
          <p:nvPicPr>
            <p:cNvPr id="20" name="图片 19"/>
            <p:cNvPicPr>
              <a:picLocks noChangeAspect="1"/>
            </p:cNvPicPr>
            <p:nvPr/>
          </p:nvPicPr>
          <p:blipFill>
            <a:blip r:embed="rId7"/>
            <a:stretch>
              <a:fillRect/>
            </a:stretch>
          </p:blipFill>
          <p:spPr>
            <a:xfrm>
              <a:off x="4944153" y="3322665"/>
              <a:ext cx="6294130" cy="2902293"/>
            </a:xfrm>
            <a:prstGeom prst="rect">
              <a:avLst/>
            </a:prstGeom>
            <a:ln>
              <a:solidFill>
                <a:srgbClr val="000000"/>
              </a:solidFill>
            </a:ln>
          </p:spPr>
        </p:pic>
        <p:pic>
          <p:nvPicPr>
            <p:cNvPr id="21" name="图片 2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16200000">
              <a:off x="6236385" y="3568246"/>
              <a:ext cx="314461" cy="267913"/>
            </a:xfrm>
            <a:prstGeom prst="rect">
              <a:avLst/>
            </a:prstGeom>
            <a:ln>
              <a:noFill/>
            </a:ln>
          </p:spPr>
        </p:pic>
        <p:pic>
          <p:nvPicPr>
            <p:cNvPr id="22" name="图片 2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16200000">
              <a:off x="6681862" y="5431888"/>
              <a:ext cx="314461" cy="267913"/>
            </a:xfrm>
            <a:prstGeom prst="rect">
              <a:avLst/>
            </a:prstGeom>
            <a:ln>
              <a:noFill/>
            </a:ln>
          </p:spPr>
        </p:pic>
      </p:grpSp>
      <p:pic>
        <p:nvPicPr>
          <p:cNvPr id="23" name="图片 22"/>
          <p:cNvPicPr>
            <a:picLocks noChangeAspect="1"/>
          </p:cNvPicPr>
          <p:nvPr/>
        </p:nvPicPr>
        <p:blipFill>
          <a:blip r:embed="rId10">
            <a:clrChange>
              <a:clrFrom>
                <a:srgbClr val="000000"/>
              </a:clrFrom>
              <a:clrTo>
                <a:srgbClr val="000000">
                  <a:alpha val="0"/>
                </a:srgbClr>
              </a:clrTo>
            </a:clrChange>
          </a:blip>
          <a:stretch>
            <a:fillRect/>
          </a:stretch>
        </p:blipFill>
        <p:spPr>
          <a:xfrm>
            <a:off x="6871074" y="1383795"/>
            <a:ext cx="487919" cy="487919"/>
          </a:xfrm>
          <a:prstGeom prst="rect">
            <a:avLst/>
          </a:prstGeom>
        </p:spPr>
      </p:pic>
    </p:spTree>
    <p:extLst>
      <p:ext uri="{BB962C8B-B14F-4D97-AF65-F5344CB8AC3E}">
        <p14:creationId xmlns:p14="http://schemas.microsoft.com/office/powerpoint/2010/main" val="1293795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27840"/>
            <a:ext cx="12462914" cy="7076339"/>
          </a:xfrm>
          <a:prstGeom prst="rect">
            <a:avLst/>
          </a:prstGeom>
          <a:solidFill>
            <a:srgbClr val="90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3"/>
          <p:cNvSpPr/>
          <p:nvPr/>
        </p:nvSpPr>
        <p:spPr>
          <a:xfrm>
            <a:off x="297135" y="285750"/>
            <a:ext cx="11659093" cy="6371409"/>
          </a:xfrm>
          <a:prstGeom prst="rect">
            <a:avLst/>
          </a:prstGeom>
          <a:solidFill>
            <a:srgbClr val="FA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873698" y="2421856"/>
            <a:ext cx="10515600" cy="570103"/>
          </a:xfrm>
        </p:spPr>
        <p:txBody>
          <a:bodyPr>
            <a:noAutofit/>
          </a:bodyPr>
          <a:lstStyle/>
          <a:p>
            <a:pPr marL="0" indent="0" algn="ctr">
              <a:buNone/>
            </a:pPr>
            <a:r>
              <a:rPr lang="zh-CN" altLang="en-US" sz="7200" b="1" dirty="0">
                <a:solidFill>
                  <a:srgbClr val="902322"/>
                </a:solidFill>
                <a:latin typeface="新宋体" panose="02010609030101010101" pitchFamily="49" charset="-122"/>
                <a:ea typeface="新宋体" panose="02010609030101010101" pitchFamily="49" charset="-122"/>
              </a:rPr>
              <a:t>谢 谢 观 看</a:t>
            </a:r>
          </a:p>
        </p:txBody>
      </p:sp>
      <p:sp>
        <p:nvSpPr>
          <p:cNvPr id="49" name="矩形 48">
            <a:extLst>
              <a:ext uri="{FF2B5EF4-FFF2-40B4-BE49-F238E27FC236}">
                <a16:creationId xmlns:a16="http://schemas.microsoft.com/office/drawing/2014/main" id="{61B86F49-CCE0-4E1A-8F78-9E6856803B19}"/>
              </a:ext>
            </a:extLst>
          </p:cNvPr>
          <p:cNvSpPr/>
          <p:nvPr/>
        </p:nvSpPr>
        <p:spPr>
          <a:xfrm>
            <a:off x="2962274" y="285747"/>
            <a:ext cx="8993953" cy="6371411"/>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pic>
        <p:nvPicPr>
          <p:cNvPr id="44" name="图片 4" descr="横向校标_画板 1"/>
          <p:cNvPicPr>
            <a:picLocks noChangeAspect="1"/>
          </p:cNvPicPr>
          <p:nvPr/>
        </p:nvPicPr>
        <p:blipFill>
          <a:blip r:embed="rId3"/>
          <a:srcRect l="23404" t="57280" r="60019" b="25884"/>
          <a:stretch>
            <a:fillRect/>
          </a:stretch>
        </p:blipFill>
        <p:spPr>
          <a:xfrm>
            <a:off x="6411408" y="3826371"/>
            <a:ext cx="1440180" cy="1463675"/>
          </a:xfrm>
          <a:prstGeom prst="ellipse">
            <a:avLst/>
          </a:prstGeom>
        </p:spPr>
      </p:pic>
      <p:pic>
        <p:nvPicPr>
          <p:cNvPr id="47" name="图片 6" descr="375A3976"/>
          <p:cNvPicPr>
            <a:picLocks noChangeAspect="1"/>
          </p:cNvPicPr>
          <p:nvPr/>
        </p:nvPicPr>
        <p:blipFill>
          <a:blip r:embed="rId4"/>
          <a:srcRect/>
          <a:stretch>
            <a:fillRect/>
          </a:stretch>
        </p:blipFill>
        <p:spPr>
          <a:xfrm>
            <a:off x="297135" y="273473"/>
            <a:ext cx="2665140" cy="6395961"/>
          </a:xfrm>
          <a:prstGeom prst="rect">
            <a:avLst/>
          </a:prstGeom>
        </p:spPr>
      </p:pic>
      <p:sp>
        <p:nvSpPr>
          <p:cNvPr id="48" name="矩形 10"/>
          <p:cNvSpPr/>
          <p:nvPr/>
        </p:nvSpPr>
        <p:spPr>
          <a:xfrm rot="5400000">
            <a:off x="-1495129" y="2078011"/>
            <a:ext cx="6371411" cy="2786890"/>
          </a:xfrm>
          <a:prstGeom prst="rect">
            <a:avLst/>
          </a:prstGeom>
          <a:solidFill>
            <a:srgbClr val="FAF3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917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61B86F49-CCE0-4E1A-8F78-9E6856803B19}"/>
              </a:ext>
            </a:extLst>
          </p:cNvPr>
          <p:cNvSpPr/>
          <p:nvPr/>
        </p:nvSpPr>
        <p:spPr>
          <a:xfrm>
            <a:off x="20" y="10019"/>
            <a:ext cx="12191980" cy="6857990"/>
          </a:xfrm>
          <a:prstGeom prst="rect">
            <a:avLst/>
          </a:prstGeom>
          <a:blipFill dpi="0" rotWithShape="1">
            <a:blip r:embed="rId2">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14" name="组合 13"/>
          <p:cNvGrpSpPr/>
          <p:nvPr/>
        </p:nvGrpSpPr>
        <p:grpSpPr>
          <a:xfrm>
            <a:off x="313047" y="221296"/>
            <a:ext cx="5980630" cy="750634"/>
            <a:chOff x="143340" y="296113"/>
            <a:chExt cx="5980630" cy="750634"/>
          </a:xfrm>
        </p:grpSpPr>
        <p:sp>
          <p:nvSpPr>
            <p:cNvPr id="1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线上审核流程</a:t>
              </a:r>
            </a:p>
          </p:txBody>
        </p:sp>
        <p:grpSp>
          <p:nvGrpSpPr>
            <p:cNvPr id="16" name="组合 15"/>
            <p:cNvGrpSpPr/>
            <p:nvPr/>
          </p:nvGrpSpPr>
          <p:grpSpPr>
            <a:xfrm>
              <a:off x="143340" y="296113"/>
              <a:ext cx="903407" cy="750634"/>
              <a:chOff x="143340" y="164638"/>
              <a:chExt cx="1015999" cy="825297"/>
            </a:xfrm>
          </p:grpSpPr>
          <p:pic>
            <p:nvPicPr>
              <p:cNvPr id="17" name="Picture 3" descr="C:\Users\Administrator\Desktop\微立体创业计划\005.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Administrator\Desktop\微立体创业计划\00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8" name="组合 97"/>
          <p:cNvGrpSpPr/>
          <p:nvPr/>
        </p:nvGrpSpPr>
        <p:grpSpPr>
          <a:xfrm>
            <a:off x="1773481" y="1563355"/>
            <a:ext cx="3066710" cy="4022366"/>
            <a:chOff x="1977763" y="1135337"/>
            <a:chExt cx="2717050" cy="4022366"/>
          </a:xfrm>
        </p:grpSpPr>
        <p:cxnSp>
          <p:nvCxnSpPr>
            <p:cNvPr id="95" name="直接连接符 94"/>
            <p:cNvCxnSpPr/>
            <p:nvPr/>
          </p:nvCxnSpPr>
          <p:spPr>
            <a:xfrm>
              <a:off x="2039531" y="1272133"/>
              <a:ext cx="0" cy="3348301"/>
            </a:xfrm>
            <a:prstGeom prst="line">
              <a:avLst/>
            </a:prstGeom>
            <a:ln/>
          </p:spPr>
          <p:style>
            <a:lnRef idx="3">
              <a:schemeClr val="accent6"/>
            </a:lnRef>
            <a:fillRef idx="0">
              <a:schemeClr val="accent6"/>
            </a:fillRef>
            <a:effectRef idx="2">
              <a:schemeClr val="accent6"/>
            </a:effectRef>
            <a:fontRef idx="minor">
              <a:schemeClr val="tx1"/>
            </a:fontRef>
          </p:style>
        </p:cxnSp>
        <p:sp>
          <p:nvSpPr>
            <p:cNvPr id="25" name="Freeform 10"/>
            <p:cNvSpPr>
              <a:spLocks noEditPoints="1"/>
            </p:cNvSpPr>
            <p:nvPr/>
          </p:nvSpPr>
          <p:spPr bwMode="auto">
            <a:xfrm rot="5400000">
              <a:off x="1987051" y="1159230"/>
              <a:ext cx="119137" cy="1377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438CCF"/>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
          <p:nvSpPr>
            <p:cNvPr id="47" name="文本框 46"/>
            <p:cNvSpPr txBox="1"/>
            <p:nvPr/>
          </p:nvSpPr>
          <p:spPr>
            <a:xfrm>
              <a:off x="2285922" y="2005241"/>
              <a:ext cx="2197289"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科研</a:t>
              </a:r>
              <a:r>
                <a:rPr lang="zh-CN" altLang="en-US" sz="2000" dirty="0" smtClean="0">
                  <a:latin typeface="微软雅黑" panose="020B0503020204020204" pitchFamily="34" charset="-122"/>
                  <a:ea typeface="微软雅黑" panose="020B0503020204020204" pitchFamily="34" charset="-122"/>
                </a:rPr>
                <a:t>项目</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横向合同</a:t>
              </a:r>
              <a:endParaRPr lang="zh-CN" altLang="en-US" sz="20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2285922" y="2305974"/>
              <a:ext cx="2197289" cy="553998"/>
            </a:xfrm>
            <a:prstGeom prst="rect">
              <a:avLst/>
            </a:prstGeom>
            <a:noFill/>
          </p:spPr>
          <p:txBody>
            <a:bodyPr wrap="square" rtlCol="0">
              <a:spAutoFit/>
            </a:bodyPr>
            <a:lstStyle/>
            <a:p>
              <a:pPr>
                <a:lnSpc>
                  <a:spcPct val="150000"/>
                </a:lnSpc>
              </a:pP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合同</a:t>
              </a:r>
              <a:r>
                <a:rPr lang="zh-CN" altLang="en-US" sz="2000" dirty="0">
                  <a:latin typeface="微软雅黑" panose="020B0503020204020204" pitchFamily="34" charset="-122"/>
                  <a:ea typeface="微软雅黑" panose="020B0503020204020204" pitchFamily="34" charset="-122"/>
                </a:rPr>
                <a:t>审核</a:t>
              </a:r>
              <a:endParaRPr lang="en-US" altLang="zh-CN" sz="20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2272858" y="3196418"/>
              <a:ext cx="2421955" cy="717632"/>
            </a:xfrm>
            <a:prstGeom prst="rect">
              <a:avLst/>
            </a:prstGeom>
            <a:noFill/>
          </p:spPr>
          <p:txBody>
            <a:bodyPr wrap="square" rtlCol="0">
              <a:spAutoFit/>
            </a:bodyPr>
            <a:lstStyle/>
            <a:p>
              <a:pPr>
                <a:lnSpc>
                  <a:spcPts val="1600"/>
                </a:lnSpc>
              </a:pPr>
              <a:r>
                <a:rPr lang="zh-CN" altLang="en-US" sz="2000" dirty="0">
                  <a:latin typeface="微软雅黑" panose="020B0503020204020204" pitchFamily="34" charset="-122"/>
                  <a:ea typeface="微软雅黑" panose="020B0503020204020204" pitchFamily="34" charset="-122"/>
                </a:rPr>
                <a:t>点击</a:t>
              </a:r>
              <a:r>
                <a:rPr lang="zh-CN" altLang="en-US" sz="2000" dirty="0" smtClean="0">
                  <a:latin typeface="微软雅黑" panose="020B0503020204020204" pitchFamily="34" charset="-122"/>
                  <a:ea typeface="微软雅黑" panose="020B0503020204020204" pitchFamily="34" charset="-122"/>
                </a:rPr>
                <a:t>“审核”</a:t>
              </a:r>
              <a:r>
                <a:rPr lang="en-US" altLang="zh-CN" sz="2000" dirty="0" smtClean="0">
                  <a:latin typeface="微软雅黑" panose="020B0503020204020204" pitchFamily="34" charset="-122"/>
                  <a:ea typeface="微软雅黑" panose="020B0503020204020204" pitchFamily="34" charset="-122"/>
                </a:rPr>
                <a:t>           </a:t>
              </a:r>
            </a:p>
            <a:p>
              <a:pPr>
                <a:lnSpc>
                  <a:spcPts val="1600"/>
                </a:lnSpc>
              </a:pPr>
              <a:endParaRPr lang="en-US" altLang="zh-CN" sz="2000" dirty="0">
                <a:latin typeface="微软雅黑" panose="020B0503020204020204" pitchFamily="34" charset="-122"/>
                <a:ea typeface="微软雅黑" panose="020B0503020204020204" pitchFamily="34" charset="-122"/>
              </a:endParaRPr>
            </a:p>
            <a:p>
              <a:pPr>
                <a:lnSpc>
                  <a:spcPts val="1600"/>
                </a:lnSpc>
              </a:pPr>
              <a:r>
                <a:rPr lang="zh-CN" altLang="en-US" sz="2000" dirty="0" smtClean="0">
                  <a:latin typeface="微软雅黑" panose="020B0503020204020204" pitchFamily="34" charset="-122"/>
                  <a:ea typeface="微软雅黑" panose="020B0503020204020204" pitchFamily="34" charset="-122"/>
                </a:rPr>
                <a:t>进入</a:t>
              </a:r>
              <a:r>
                <a:rPr lang="zh-CN" altLang="en-US" sz="2000" dirty="0">
                  <a:latin typeface="微软雅黑" panose="020B0503020204020204" pitchFamily="34" charset="-122"/>
                  <a:ea typeface="微软雅黑" panose="020B0503020204020204" pitchFamily="34" charset="-122"/>
                </a:rPr>
                <a:t>审核页面</a:t>
              </a:r>
            </a:p>
          </p:txBody>
        </p:sp>
        <p:sp>
          <p:nvSpPr>
            <p:cNvPr id="52" name="文本框 51"/>
            <p:cNvSpPr txBox="1"/>
            <p:nvPr/>
          </p:nvSpPr>
          <p:spPr>
            <a:xfrm>
              <a:off x="2268494" y="4440071"/>
              <a:ext cx="2421955" cy="717632"/>
            </a:xfrm>
            <a:prstGeom prst="rect">
              <a:avLst/>
            </a:prstGeom>
            <a:noFill/>
          </p:spPr>
          <p:txBody>
            <a:bodyPr wrap="square" rtlCol="0">
              <a:spAutoFit/>
            </a:bodyPr>
            <a:lstStyle/>
            <a:p>
              <a:pPr>
                <a:lnSpc>
                  <a:spcPts val="1600"/>
                </a:lnSpc>
              </a:pPr>
              <a:r>
                <a:rPr lang="zh-CN" altLang="en-US" sz="2000" dirty="0" smtClean="0">
                  <a:latin typeface="微软雅黑" panose="020B0503020204020204" pitchFamily="34" charset="-122"/>
                  <a:ea typeface="微软雅黑" panose="020B0503020204020204" pitchFamily="34" charset="-122"/>
                </a:rPr>
                <a:t>点击“确定”</a:t>
              </a:r>
              <a:endParaRPr lang="en-US" altLang="zh-CN" sz="2000" dirty="0" smtClean="0">
                <a:latin typeface="微软雅黑" panose="020B0503020204020204" pitchFamily="34" charset="-122"/>
                <a:ea typeface="微软雅黑" panose="020B0503020204020204" pitchFamily="34" charset="-122"/>
              </a:endParaRPr>
            </a:p>
            <a:p>
              <a:pPr>
                <a:lnSpc>
                  <a:spcPts val="1600"/>
                </a:lnSpc>
              </a:pPr>
              <a:endParaRPr lang="en-US" altLang="zh-CN" sz="2000" dirty="0">
                <a:latin typeface="微软雅黑" panose="020B0503020204020204" pitchFamily="34" charset="-122"/>
                <a:ea typeface="微软雅黑" panose="020B0503020204020204" pitchFamily="34" charset="-122"/>
              </a:endParaRPr>
            </a:p>
            <a:p>
              <a:pPr>
                <a:lnSpc>
                  <a:spcPts val="1600"/>
                </a:lnSpc>
              </a:pPr>
              <a:r>
                <a:rPr lang="zh-CN" altLang="en-US" sz="2000" dirty="0" smtClean="0">
                  <a:latin typeface="微软雅黑" panose="020B0503020204020204" pitchFamily="34" charset="-122"/>
                  <a:ea typeface="微软雅黑" panose="020B0503020204020204" pitchFamily="34" charset="-122"/>
                </a:rPr>
                <a:t>合同审核完成</a:t>
              </a:r>
              <a:endParaRPr lang="zh-CN" altLang="en-US" sz="2000" dirty="0">
                <a:latin typeface="微软雅黑" panose="020B0503020204020204" pitchFamily="34" charset="-122"/>
                <a:ea typeface="微软雅黑" panose="020B0503020204020204" pitchFamily="34" charset="-122"/>
              </a:endParaRPr>
            </a:p>
          </p:txBody>
        </p:sp>
        <p:sp>
          <p:nvSpPr>
            <p:cNvPr id="54" name="TextBox 103"/>
            <p:cNvSpPr txBox="1"/>
            <p:nvPr/>
          </p:nvSpPr>
          <p:spPr>
            <a:xfrm>
              <a:off x="2290229" y="1135337"/>
              <a:ext cx="1068736" cy="184666"/>
            </a:xfrm>
            <a:prstGeom prst="rect">
              <a:avLst/>
            </a:prstGeom>
          </p:spPr>
          <p:txBody>
            <a:bodyPr wrap="none" lIns="72000" tIns="0" rIns="72000" bIns="0" anchor="t" anchorCtr="0">
              <a:noAutofit/>
            </a:bodyPr>
            <a:lstStyle/>
            <a:p>
              <a:r>
                <a:rPr lang="zh-CN" altLang="en-US" sz="2000" dirty="0">
                  <a:latin typeface="微软雅黑" panose="020B0503020204020204" pitchFamily="34" charset="-122"/>
                  <a:ea typeface="微软雅黑" panose="020B0503020204020204" pitchFamily="34" charset="-122"/>
                </a:rPr>
                <a:t>登录科研服务系统</a:t>
              </a:r>
            </a:p>
          </p:txBody>
        </p:sp>
        <p:sp>
          <p:nvSpPr>
            <p:cNvPr id="97" name="Oval 9"/>
            <p:cNvSpPr>
              <a:spLocks noChangeArrowheads="1"/>
            </p:cNvSpPr>
            <p:nvPr/>
          </p:nvSpPr>
          <p:spPr bwMode="auto">
            <a:xfrm rot="5400000">
              <a:off x="1979517" y="2170672"/>
              <a:ext cx="144000" cy="127581"/>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grpSp>
      <p:sp>
        <p:nvSpPr>
          <p:cNvPr id="106" name="Freeform: Shape 109"/>
          <p:cNvSpPr/>
          <p:nvPr/>
        </p:nvSpPr>
        <p:spPr bwMode="auto">
          <a:xfrm>
            <a:off x="1743864" y="5005327"/>
            <a:ext cx="223200" cy="22157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w="9525">
            <a:noFill/>
            <a:round/>
          </a:ln>
        </p:spPr>
        <p:txBody>
          <a:bodyPr anchor="ctr"/>
          <a:lstStyle/>
          <a:p>
            <a:pPr algn="ctr">
              <a:lnSpc>
                <a:spcPct val="150000"/>
              </a:lnSpc>
            </a:pPr>
            <a:endParaRPr>
              <a:cs typeface="+mn-ea"/>
              <a:sym typeface="+mn-lt"/>
            </a:endParaRPr>
          </a:p>
        </p:txBody>
      </p:sp>
      <p:grpSp>
        <p:nvGrpSpPr>
          <p:cNvPr id="128" name="组合 127"/>
          <p:cNvGrpSpPr/>
          <p:nvPr/>
        </p:nvGrpSpPr>
        <p:grpSpPr>
          <a:xfrm>
            <a:off x="5375169" y="1596537"/>
            <a:ext cx="5763886" cy="3532416"/>
            <a:chOff x="5375169" y="1836851"/>
            <a:chExt cx="5029945" cy="2899427"/>
          </a:xfrm>
        </p:grpSpPr>
        <p:pic>
          <p:nvPicPr>
            <p:cNvPr id="108" name="图片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169" y="1836851"/>
              <a:ext cx="5029945" cy="2899427"/>
            </a:xfrm>
            <a:prstGeom prst="rect">
              <a:avLst/>
            </a:prstGeom>
            <a:ln>
              <a:solidFill>
                <a:srgbClr val="000000"/>
              </a:solidFill>
            </a:ln>
          </p:spPr>
        </p:pic>
        <p:pic>
          <p:nvPicPr>
            <p:cNvPr id="126" name="图片 12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8284279" y="2787202"/>
              <a:ext cx="288604" cy="288604"/>
            </a:xfrm>
            <a:prstGeom prst="rect">
              <a:avLst/>
            </a:prstGeom>
            <a:ln>
              <a:noFill/>
            </a:ln>
          </p:spPr>
        </p:pic>
        <p:pic>
          <p:nvPicPr>
            <p:cNvPr id="127" name="图片 12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7080253" y="2550349"/>
              <a:ext cx="288604" cy="288604"/>
            </a:xfrm>
            <a:prstGeom prst="rect">
              <a:avLst/>
            </a:prstGeom>
            <a:ln>
              <a:noFill/>
            </a:ln>
          </p:spPr>
        </p:pic>
      </p:grpSp>
      <p:grpSp>
        <p:nvGrpSpPr>
          <p:cNvPr id="133" name="组合 132"/>
          <p:cNvGrpSpPr/>
          <p:nvPr/>
        </p:nvGrpSpPr>
        <p:grpSpPr>
          <a:xfrm>
            <a:off x="5093692" y="1596536"/>
            <a:ext cx="6442879" cy="3782415"/>
            <a:chOff x="5571759" y="1967230"/>
            <a:chExt cx="6352162" cy="3463669"/>
          </a:xfrm>
        </p:grpSpPr>
        <p:grpSp>
          <p:nvGrpSpPr>
            <p:cNvPr id="131" name="组合 130"/>
            <p:cNvGrpSpPr/>
            <p:nvPr/>
          </p:nvGrpSpPr>
          <p:grpSpPr>
            <a:xfrm>
              <a:off x="5571759" y="1967230"/>
              <a:ext cx="6352162" cy="3463669"/>
              <a:chOff x="5937932" y="1962259"/>
              <a:chExt cx="5824736" cy="3023485"/>
            </a:xfrm>
          </p:grpSpPr>
          <p:pic>
            <p:nvPicPr>
              <p:cNvPr id="110" name="图片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7932" y="1962259"/>
                <a:ext cx="5824736" cy="3023485"/>
              </a:xfrm>
              <a:prstGeom prst="rect">
                <a:avLst/>
              </a:prstGeom>
              <a:ln>
                <a:solidFill>
                  <a:srgbClr val="000000"/>
                </a:solidFill>
              </a:ln>
            </p:spPr>
          </p:pic>
          <p:pic>
            <p:nvPicPr>
              <p:cNvPr id="129" name="图片 12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5982925" y="3666393"/>
                <a:ext cx="288604" cy="288604"/>
              </a:xfrm>
              <a:prstGeom prst="rect">
                <a:avLst/>
              </a:prstGeom>
              <a:ln>
                <a:noFill/>
              </a:ln>
            </p:spPr>
          </p:pic>
        </p:grpSp>
        <p:pic>
          <p:nvPicPr>
            <p:cNvPr id="132" name="图片 13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6200000">
              <a:off x="10937403" y="2430961"/>
              <a:ext cx="330621" cy="314737"/>
            </a:xfrm>
            <a:prstGeom prst="rect">
              <a:avLst/>
            </a:prstGeom>
            <a:ln>
              <a:noFill/>
            </a:ln>
          </p:spPr>
        </p:pic>
      </p:grpSp>
      <p:sp>
        <p:nvSpPr>
          <p:cNvPr id="136" name="菱形 135"/>
          <p:cNvSpPr/>
          <p:nvPr/>
        </p:nvSpPr>
        <p:spPr>
          <a:xfrm>
            <a:off x="905082" y="1681445"/>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lnSpc>
                <a:spcPct val="150000"/>
              </a:lnSpc>
            </a:pPr>
            <a:r>
              <a:rPr lang="en-US" altLang="zh-CN" sz="1600" dirty="0">
                <a:solidFill>
                  <a:schemeClr val="bg1"/>
                </a:solidFill>
                <a:cs typeface="+mn-ea"/>
                <a:sym typeface="+mn-lt"/>
              </a:rPr>
              <a:t>01</a:t>
            </a:r>
          </a:p>
        </p:txBody>
      </p:sp>
      <p:sp>
        <p:nvSpPr>
          <p:cNvPr id="137" name="菱形 136"/>
          <p:cNvSpPr/>
          <p:nvPr/>
        </p:nvSpPr>
        <p:spPr>
          <a:xfrm>
            <a:off x="905082" y="3393511"/>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lnSpc>
                <a:spcPct val="150000"/>
              </a:lnSpc>
            </a:pPr>
            <a:r>
              <a:rPr lang="en-US" altLang="zh-CN" sz="1600" dirty="0" smtClean="0">
                <a:solidFill>
                  <a:schemeClr val="bg1"/>
                </a:solidFill>
                <a:cs typeface="+mn-ea"/>
                <a:sym typeface="+mn-lt"/>
              </a:rPr>
              <a:t>02</a:t>
            </a:r>
            <a:endParaRPr lang="en-US" altLang="zh-CN" sz="1600" dirty="0">
              <a:solidFill>
                <a:schemeClr val="bg1"/>
              </a:solidFill>
              <a:cs typeface="+mn-ea"/>
              <a:sym typeface="+mn-lt"/>
            </a:endParaRPr>
          </a:p>
        </p:txBody>
      </p:sp>
      <p:sp>
        <p:nvSpPr>
          <p:cNvPr id="138" name="菱形 137"/>
          <p:cNvSpPr/>
          <p:nvPr/>
        </p:nvSpPr>
        <p:spPr>
          <a:xfrm>
            <a:off x="960421" y="4736278"/>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lnSpc>
                <a:spcPct val="150000"/>
              </a:lnSpc>
            </a:pPr>
            <a:r>
              <a:rPr lang="en-US" altLang="zh-CN" sz="1600" dirty="0" smtClean="0">
                <a:solidFill>
                  <a:schemeClr val="bg1"/>
                </a:solidFill>
                <a:cs typeface="+mn-ea"/>
                <a:sym typeface="+mn-lt"/>
              </a:rPr>
              <a:t>03</a:t>
            </a:r>
            <a:endParaRPr lang="en-US" altLang="zh-CN" sz="1600" dirty="0">
              <a:solidFill>
                <a:schemeClr val="bg1"/>
              </a:solidFill>
              <a:cs typeface="+mn-ea"/>
              <a:sym typeface="+mn-lt"/>
            </a:endParaRPr>
          </a:p>
        </p:txBody>
      </p:sp>
      <p:pic>
        <p:nvPicPr>
          <p:cNvPr id="88" name="图片 4" descr="横向校标_画板 1"/>
          <p:cNvPicPr>
            <a:picLocks noChangeAspect="1"/>
          </p:cNvPicPr>
          <p:nvPr/>
        </p:nvPicPr>
        <p:blipFill>
          <a:blip r:embed="rId9"/>
          <a:srcRect l="23404" t="57280" r="60019" b="25884"/>
          <a:stretch>
            <a:fillRect/>
          </a:stretch>
        </p:blipFill>
        <p:spPr>
          <a:xfrm>
            <a:off x="11363498" y="6035555"/>
            <a:ext cx="678990" cy="690067"/>
          </a:xfrm>
          <a:prstGeom prst="ellipse">
            <a:avLst/>
          </a:prstGeom>
        </p:spPr>
      </p:pic>
      <p:sp>
        <p:nvSpPr>
          <p:cNvPr id="43" name="Oval 9"/>
          <p:cNvSpPr>
            <a:spLocks noChangeArrowheads="1"/>
          </p:cNvSpPr>
          <p:nvPr/>
        </p:nvSpPr>
        <p:spPr bwMode="auto">
          <a:xfrm rot="5400000">
            <a:off x="1768679" y="1577194"/>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
        <p:nvSpPr>
          <p:cNvPr id="44" name="Oval 9"/>
          <p:cNvSpPr>
            <a:spLocks noChangeArrowheads="1"/>
          </p:cNvSpPr>
          <p:nvPr/>
        </p:nvSpPr>
        <p:spPr bwMode="auto">
          <a:xfrm rot="5400000">
            <a:off x="1781676" y="3663379"/>
            <a:ext cx="144000" cy="144000"/>
          </a:xfrm>
          <a:prstGeom prst="ellipse">
            <a:avLst/>
          </a:prstGeom>
          <a:solidFill>
            <a:srgbClr val="902322"/>
          </a:solidFill>
          <a:ln w="9525">
            <a:noFill/>
            <a:round/>
          </a:ln>
          <a:extLst/>
        </p:spPr>
        <p:txBody>
          <a:bodyPr vert="horz" wrap="square" lIns="91440" tIns="45720" rIns="91440" bIns="45720" numCol="1" anchor="t" anchorCtr="0" compatLnSpc="1"/>
          <a:lstStyle/>
          <a:p>
            <a:endParaRPr lang="en-US" sz="2400">
              <a:solidFill>
                <a:prstClr val="black"/>
              </a:solidFill>
              <a:latin typeface="+mn-lt"/>
              <a:cs typeface="+mn-ea"/>
              <a:sym typeface="+mn-lt"/>
            </a:endParaRPr>
          </a:p>
        </p:txBody>
      </p:sp>
    </p:spTree>
    <p:extLst>
      <p:ext uri="{BB962C8B-B14F-4D97-AF65-F5344CB8AC3E}">
        <p14:creationId xmlns:p14="http://schemas.microsoft.com/office/powerpoint/2010/main" val="131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8"/>
                                        </p:tgtEl>
                                      </p:cBhvr>
                                    </p:animEffect>
                                    <p:set>
                                      <p:cBhvr>
                                        <p:cTn id="12" dur="1" fill="hold">
                                          <p:stCondLst>
                                            <p:cond delay="499"/>
                                          </p:stCondLst>
                                        </p:cTn>
                                        <p:tgtEl>
                                          <p:spTgt spid="1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3"/>
                                        </p:tgtEl>
                                      </p:cBhvr>
                                    </p:animEffect>
                                    <p:set>
                                      <p:cBhvr>
                                        <p:cTn id="22"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1B86F49-CCE0-4E1A-8F78-9E6856803B19}"/>
              </a:ext>
            </a:extLst>
          </p:cNvPr>
          <p:cNvSpPr/>
          <p:nvPr/>
        </p:nvSpPr>
        <p:spPr>
          <a:xfrm>
            <a:off x="20" y="20214"/>
            <a:ext cx="12191980" cy="6857990"/>
          </a:xfrm>
          <a:prstGeom prst="rect">
            <a:avLst/>
          </a:prstGeom>
          <a:blipFill dpi="0" rotWithShape="1">
            <a:blip r:embed="rId6">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6626138" cy="779576"/>
            <a:chOff x="143340" y="296113"/>
            <a:chExt cx="6626138" cy="779576"/>
          </a:xfrm>
        </p:grpSpPr>
        <p:sp>
          <p:nvSpPr>
            <p:cNvPr id="5" name="文本框 37"/>
            <p:cNvSpPr txBox="1"/>
            <p:nvPr/>
          </p:nvSpPr>
          <p:spPr>
            <a:xfrm>
              <a:off x="1227427" y="391858"/>
              <a:ext cx="5542051" cy="683831"/>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“合同审核”页面审核要点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6"/>
          <p:cNvGrpSpPr/>
          <p:nvPr>
            <p:custDataLst>
              <p:tags r:id="rId1"/>
            </p:custDataLst>
          </p:nvPr>
        </p:nvGrpSpPr>
        <p:grpSpPr>
          <a:xfrm>
            <a:off x="939042" y="4867072"/>
            <a:ext cx="4600306" cy="835193"/>
            <a:chOff x="6578173" y="4606004"/>
            <a:chExt cx="4600306" cy="835193"/>
          </a:xfrm>
        </p:grpSpPr>
        <p:sp>
          <p:nvSpPr>
            <p:cNvPr id="10" name="菱形 9"/>
            <p:cNvSpPr/>
            <p:nvPr/>
          </p:nvSpPr>
          <p:spPr>
            <a:xfrm>
              <a:off x="6578173" y="4606004"/>
              <a:ext cx="624349" cy="62434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04</a:t>
              </a:r>
              <a:endParaRPr lang="en-US" altLang="zh-CN" sz="1600" dirty="0">
                <a:solidFill>
                  <a:schemeClr val="bg1"/>
                </a:solidFill>
                <a:cs typeface="+mn-ea"/>
                <a:sym typeface="+mn-lt"/>
              </a:endParaRPr>
            </a:p>
          </p:txBody>
        </p:sp>
        <p:grpSp>
          <p:nvGrpSpPr>
            <p:cNvPr id="11" name="组合 10"/>
            <p:cNvGrpSpPr/>
            <p:nvPr/>
          </p:nvGrpSpPr>
          <p:grpSpPr>
            <a:xfrm>
              <a:off x="6971658" y="4873548"/>
              <a:ext cx="4206821" cy="567649"/>
              <a:chOff x="6354193" y="1438404"/>
              <a:chExt cx="4492970" cy="567649"/>
            </a:xfrm>
          </p:grpSpPr>
          <p:sp>
            <p:nvSpPr>
              <p:cNvPr id="12" name="文本框 250"/>
              <p:cNvSpPr txBox="1"/>
              <p:nvPr/>
            </p:nvSpPr>
            <p:spPr>
              <a:xfrm>
                <a:off x="6368485" y="1438404"/>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5">
                        <a:lumMod val="100000"/>
                      </a:schemeClr>
                    </a:solidFill>
                    <a:latin typeface="微软雅黑" panose="020B0503020204020204" pitchFamily="34" charset="-122"/>
                    <a:ea typeface="微软雅黑" panose="020B0503020204020204" pitchFamily="34" charset="-122"/>
                    <a:cs typeface="+mn-ea"/>
                    <a:sym typeface="+mn-lt"/>
                  </a:rPr>
                  <a:t>合同类型</a:t>
                </a:r>
              </a:p>
            </p:txBody>
          </p:sp>
          <p:sp>
            <p:nvSpPr>
              <p:cNvPr id="13" name="文本框 251"/>
              <p:cNvSpPr txBox="1"/>
              <p:nvPr/>
            </p:nvSpPr>
            <p:spPr>
              <a:xfrm>
                <a:off x="6354193" y="1685685"/>
                <a:ext cx="4492970" cy="320368"/>
              </a:xfrm>
              <a:prstGeom prst="rect">
                <a:avLst/>
              </a:prstGeom>
            </p:spPr>
            <p:txBody>
              <a:bodyPr vert="horz" wrap="square" lIns="360000" tIns="0" rIns="0" bIns="0" anchor="ctr" anchorCtr="0">
                <a:no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应选择技术咨询合同或技术服务合同</a:t>
                </a:r>
              </a:p>
            </p:txBody>
          </p:sp>
        </p:grpSp>
      </p:grpSp>
      <p:grpSp>
        <p:nvGrpSpPr>
          <p:cNvPr id="14" name="千图PPT彼岸天：ID 8661124库_组合 105"/>
          <p:cNvGrpSpPr/>
          <p:nvPr>
            <p:custDataLst>
              <p:tags r:id="rId2"/>
            </p:custDataLst>
          </p:nvPr>
        </p:nvGrpSpPr>
        <p:grpSpPr>
          <a:xfrm>
            <a:off x="939042" y="3311559"/>
            <a:ext cx="4409678" cy="869123"/>
            <a:chOff x="6561860" y="3784626"/>
            <a:chExt cx="4409678" cy="869123"/>
          </a:xfrm>
        </p:grpSpPr>
        <p:sp>
          <p:nvSpPr>
            <p:cNvPr id="15" name="菱形 14"/>
            <p:cNvSpPr/>
            <p:nvPr/>
          </p:nvSpPr>
          <p:spPr>
            <a:xfrm>
              <a:off x="6561860" y="3784626"/>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03</a:t>
              </a:r>
              <a:endParaRPr lang="en-US" altLang="zh-CN" sz="1600" dirty="0">
                <a:solidFill>
                  <a:schemeClr val="bg1"/>
                </a:solidFill>
                <a:cs typeface="+mn-ea"/>
                <a:sym typeface="+mn-lt"/>
              </a:endParaRPr>
            </a:p>
          </p:txBody>
        </p:sp>
        <p:grpSp>
          <p:nvGrpSpPr>
            <p:cNvPr id="16" name="组合 15"/>
            <p:cNvGrpSpPr/>
            <p:nvPr/>
          </p:nvGrpSpPr>
          <p:grpSpPr>
            <a:xfrm>
              <a:off x="6985040" y="4059959"/>
              <a:ext cx="3986498" cy="593790"/>
              <a:chOff x="6368485" y="1503391"/>
              <a:chExt cx="4257660" cy="593790"/>
            </a:xfrm>
          </p:grpSpPr>
          <p:sp>
            <p:nvSpPr>
              <p:cNvPr id="17" name="文本框 248"/>
              <p:cNvSpPr txBox="1"/>
              <p:nvPr/>
            </p:nvSpPr>
            <p:spPr>
              <a:xfrm>
                <a:off x="6368485" y="1503391"/>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rPr>
                  <a:t>合同金额</a:t>
                </a:r>
              </a:p>
            </p:txBody>
          </p:sp>
          <p:sp>
            <p:nvSpPr>
              <p:cNvPr id="18" name="文本框 249"/>
              <p:cNvSpPr txBox="1"/>
              <p:nvPr/>
            </p:nvSpPr>
            <p:spPr>
              <a:xfrm>
                <a:off x="6394036" y="1776813"/>
                <a:ext cx="4232109" cy="320368"/>
              </a:xfrm>
              <a:prstGeom prst="rect">
                <a:avLst/>
              </a:prstGeom>
            </p:spPr>
            <p:txBody>
              <a:bodyPr vert="horz" wrap="square" lIns="360000" tIns="0" rIns="0" bIns="0" anchor="ctr" anchorCtr="0">
                <a:no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注意金额单位为“万元”，非“元”</a:t>
                </a:r>
              </a:p>
            </p:txBody>
          </p:sp>
        </p:grpSp>
      </p:grpSp>
      <p:grpSp>
        <p:nvGrpSpPr>
          <p:cNvPr id="19" name="千图PPT彼岸天：ID 8661124库_组合 104"/>
          <p:cNvGrpSpPr/>
          <p:nvPr>
            <p:custDataLst>
              <p:tags r:id="rId3"/>
            </p:custDataLst>
          </p:nvPr>
        </p:nvGrpSpPr>
        <p:grpSpPr>
          <a:xfrm>
            <a:off x="5539348" y="1515697"/>
            <a:ext cx="6297092" cy="4017860"/>
            <a:chOff x="6408039" y="3022222"/>
            <a:chExt cx="6297092" cy="3810681"/>
          </a:xfrm>
        </p:grpSpPr>
        <p:sp>
          <p:nvSpPr>
            <p:cNvPr id="20" name="菱形 19"/>
            <p:cNvSpPr/>
            <p:nvPr/>
          </p:nvSpPr>
          <p:spPr>
            <a:xfrm>
              <a:off x="6408039" y="3022222"/>
              <a:ext cx="626747" cy="594317"/>
            </a:xfrm>
            <a:prstGeom prst="diamond">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02</a:t>
              </a:r>
              <a:endParaRPr lang="en-US" altLang="zh-CN" sz="1600" dirty="0">
                <a:solidFill>
                  <a:schemeClr val="bg1"/>
                </a:solidFill>
                <a:cs typeface="+mn-ea"/>
                <a:sym typeface="+mn-lt"/>
              </a:endParaRPr>
            </a:p>
          </p:txBody>
        </p:sp>
        <p:grpSp>
          <p:nvGrpSpPr>
            <p:cNvPr id="21" name="组合 20"/>
            <p:cNvGrpSpPr/>
            <p:nvPr/>
          </p:nvGrpSpPr>
          <p:grpSpPr>
            <a:xfrm>
              <a:off x="6946224" y="3280957"/>
              <a:ext cx="5758907" cy="3551946"/>
              <a:chOff x="6327030" y="1602965"/>
              <a:chExt cx="6150629" cy="3551946"/>
            </a:xfrm>
          </p:grpSpPr>
          <p:sp>
            <p:nvSpPr>
              <p:cNvPr id="22" name="文本框 246"/>
              <p:cNvSpPr txBox="1"/>
              <p:nvPr/>
            </p:nvSpPr>
            <p:spPr>
              <a:xfrm>
                <a:off x="6327031" y="1602965"/>
                <a:ext cx="4232108" cy="242864"/>
              </a:xfrm>
              <a:prstGeom prst="rect">
                <a:avLst/>
              </a:prstGeom>
              <a:noFill/>
            </p:spPr>
            <p:txBody>
              <a:bodyPr wrap="none" lIns="360000" tIns="0" rIns="0" bIns="0" anchor="b" anchorCtr="0">
                <a:noAutofit/>
              </a:bodyPr>
              <a:lstStyle/>
              <a:p>
                <a:pPr>
                  <a:lnSpc>
                    <a:spcPct val="160000"/>
                  </a:lnSpc>
                </a:pPr>
                <a:r>
                  <a:rPr lang="zh-CN" altLang="en-US" sz="2000" b="1" dirty="0">
                    <a:solidFill>
                      <a:srgbClr val="5B9BD5"/>
                    </a:solidFill>
                    <a:latin typeface="微软雅黑" panose="020B0503020204020204" pitchFamily="34" charset="-122"/>
                    <a:ea typeface="微软雅黑" panose="020B0503020204020204" pitchFamily="34" charset="-122"/>
                    <a:cs typeface="+mn-ea"/>
                    <a:sym typeface="+mn-lt"/>
                  </a:rPr>
                  <a:t>项目类别</a:t>
                </a:r>
              </a:p>
            </p:txBody>
          </p:sp>
          <p:sp>
            <p:nvSpPr>
              <p:cNvPr id="23" name="文本框 247"/>
              <p:cNvSpPr txBox="1"/>
              <p:nvPr/>
            </p:nvSpPr>
            <p:spPr>
              <a:xfrm>
                <a:off x="6327030" y="1720459"/>
                <a:ext cx="6150629" cy="3434452"/>
              </a:xfrm>
              <a:prstGeom prst="rect">
                <a:avLst/>
              </a:prstGeom>
            </p:spPr>
            <p:txBody>
              <a:bodyPr vert="horz" wrap="square" lIns="360000" tIns="0" rIns="0" bIns="0" anchor="ctr" anchorCtr="0">
                <a:noAutofit/>
              </a:bodyPr>
              <a:lstStyle/>
              <a:p>
                <a:pPr>
                  <a:lnSpc>
                    <a:spcPct val="150000"/>
                  </a:lnSpc>
                </a:pPr>
                <a:r>
                  <a:rPr lang="zh-CN" altLang="en-US" dirty="0" smtClean="0">
                    <a:latin typeface="微软雅黑" panose="020B0503020204020204" pitchFamily="34" charset="-122"/>
                    <a:ea typeface="微软雅黑" panose="020B0503020204020204" pitchFamily="34" charset="-122"/>
                    <a:sym typeface="+mn-lt"/>
                  </a:rPr>
                  <a:t>核对项目类别及经费代码类别是否</a:t>
                </a:r>
                <a:r>
                  <a:rPr lang="zh-CN" altLang="en-US" dirty="0">
                    <a:latin typeface="微软雅黑" panose="020B0503020204020204" pitchFamily="34" charset="-122"/>
                    <a:ea typeface="微软雅黑" panose="020B0503020204020204" pitchFamily="34" charset="-122"/>
                    <a:sym typeface="+mn-lt"/>
                  </a:rPr>
                  <a:t>正确</a:t>
                </a:r>
                <a:r>
                  <a:rPr lang="zh-CN" altLang="en-US" dirty="0" smtClean="0">
                    <a:latin typeface="微软雅黑" panose="020B0503020204020204" pitchFamily="34" charset="-122"/>
                    <a:ea typeface="微软雅黑" panose="020B0503020204020204" pitchFamily="34" charset="-122"/>
                    <a:sym typeface="+mn-lt"/>
                  </a:rPr>
                  <a:t>：</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spcBef>
                    <a:spcPts val="1800"/>
                  </a:spcBef>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政府部门纵向研究课题（</a:t>
                </a:r>
                <a:r>
                  <a:rPr lang="en-US" altLang="zh-CN" dirty="0" smtClean="0">
                    <a:latin typeface="微软雅黑" panose="020B0503020204020204" pitchFamily="34" charset="-122"/>
                    <a:ea typeface="微软雅黑" panose="020B0503020204020204" pitchFamily="34" charset="-122"/>
                    <a:sym typeface="+mn-lt"/>
                  </a:rPr>
                  <a:t>F2</a:t>
                </a:r>
                <a:r>
                  <a:rPr lang="zh-CN" altLang="en-US" dirty="0" smtClean="0">
                    <a:latin typeface="微软雅黑" panose="020B0503020204020204" pitchFamily="34" charset="-122"/>
                    <a:ea typeface="微软雅黑" panose="020B0503020204020204" pitchFamily="34" charset="-122"/>
                    <a:sym typeface="+mn-lt"/>
                  </a:rPr>
                  <a:t>）：适用省级以上部门委托的合同</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spcBef>
                    <a:spcPts val="1800"/>
                  </a:spcBef>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政府部门纵向研究课题（</a:t>
                </a:r>
                <a:r>
                  <a:rPr lang="en-US" altLang="zh-CN" dirty="0" smtClean="0">
                    <a:latin typeface="微软雅黑" panose="020B0503020204020204" pitchFamily="34" charset="-122"/>
                    <a:ea typeface="微软雅黑" panose="020B0503020204020204" pitchFamily="34" charset="-122"/>
                    <a:sym typeface="+mn-lt"/>
                  </a:rPr>
                  <a:t>F4</a:t>
                </a:r>
                <a:r>
                  <a:rPr lang="zh-CN" altLang="en-US" dirty="0" smtClean="0">
                    <a:latin typeface="微软雅黑" panose="020B0503020204020204" pitchFamily="34" charset="-122"/>
                    <a:ea typeface="微软雅黑" panose="020B0503020204020204" pitchFamily="34" charset="-122"/>
                    <a:sym typeface="+mn-lt"/>
                  </a:rPr>
                  <a:t>）：适用省级以下政府部门委托的合同</a:t>
                </a:r>
                <a:endParaRPr lang="en-US" altLang="zh-CN" dirty="0" smtClean="0">
                  <a:latin typeface="微软雅黑" panose="020B0503020204020204" pitchFamily="34" charset="-122"/>
                  <a:ea typeface="微软雅黑" panose="020B0503020204020204" pitchFamily="34" charset="-122"/>
                  <a:sym typeface="+mn-lt"/>
                </a:endParaRPr>
              </a:p>
              <a:p>
                <a:pPr marL="342900" indent="-342900">
                  <a:lnSpc>
                    <a:spcPct val="150000"/>
                  </a:lnSpc>
                  <a:spcBef>
                    <a:spcPts val="1800"/>
                  </a:spcBef>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横向项目（</a:t>
                </a:r>
                <a:r>
                  <a:rPr lang="en-US" altLang="zh-CN" dirty="0" smtClean="0">
                    <a:latin typeface="微软雅黑" panose="020B0503020204020204" pitchFamily="34" charset="-122"/>
                    <a:ea typeface="微软雅黑" panose="020B0503020204020204" pitchFamily="34" charset="-122"/>
                    <a:sym typeface="+mn-lt"/>
                  </a:rPr>
                  <a:t>T0</a:t>
                </a:r>
                <a:r>
                  <a:rPr lang="zh-CN" altLang="en-US" dirty="0" smtClean="0">
                    <a:latin typeface="微软雅黑" panose="020B0503020204020204" pitchFamily="34" charset="-122"/>
                    <a:ea typeface="微软雅黑" panose="020B0503020204020204" pitchFamily="34" charset="-122"/>
                    <a:sym typeface="+mn-lt"/>
                  </a:rPr>
                  <a:t>）：适用一般</a:t>
                </a:r>
                <a:r>
                  <a:rPr lang="zh-CN" altLang="en-US" dirty="0">
                    <a:latin typeface="微软雅黑" panose="020B0503020204020204" pitchFamily="34" charset="-122"/>
                    <a:ea typeface="微软雅黑" panose="020B0503020204020204" pitchFamily="34" charset="-122"/>
                    <a:sym typeface="+mn-lt"/>
                  </a:rPr>
                  <a:t>企事业单位的</a:t>
                </a:r>
                <a:r>
                  <a:rPr lang="zh-CN" altLang="en-US" dirty="0" smtClean="0">
                    <a:latin typeface="微软雅黑" panose="020B0503020204020204" pitchFamily="34" charset="-122"/>
                    <a:ea typeface="微软雅黑" panose="020B0503020204020204" pitchFamily="34" charset="-122"/>
                    <a:sym typeface="+mn-lt"/>
                  </a:rPr>
                  <a:t>合同</a:t>
                </a:r>
                <a:endParaRPr lang="zh-CN" altLang="en-US" dirty="0">
                  <a:latin typeface="微软雅黑" panose="020B0503020204020204" pitchFamily="34" charset="-122"/>
                  <a:ea typeface="微软雅黑" panose="020B0503020204020204" pitchFamily="34" charset="-122"/>
                  <a:sym typeface="+mn-lt"/>
                </a:endParaRPr>
              </a:p>
            </p:txBody>
          </p:sp>
        </p:grpSp>
      </p:grpSp>
      <p:grpSp>
        <p:nvGrpSpPr>
          <p:cNvPr id="24" name="千图PPT彼岸天：ID 8661124库_组合 103"/>
          <p:cNvGrpSpPr/>
          <p:nvPr>
            <p:custDataLst>
              <p:tags r:id="rId4"/>
            </p:custDataLst>
          </p:nvPr>
        </p:nvGrpSpPr>
        <p:grpSpPr>
          <a:xfrm>
            <a:off x="907017" y="1554539"/>
            <a:ext cx="4430099" cy="910232"/>
            <a:chOff x="6588320" y="2238250"/>
            <a:chExt cx="4430099" cy="910232"/>
          </a:xfrm>
        </p:grpSpPr>
        <p:sp>
          <p:nvSpPr>
            <p:cNvPr id="25" name="菱形 24"/>
            <p:cNvSpPr/>
            <p:nvPr/>
          </p:nvSpPr>
          <p:spPr>
            <a:xfrm>
              <a:off x="6588320" y="223825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lnSpc>
                  <a:spcPct val="150000"/>
                </a:lnSpc>
              </a:pPr>
              <a:r>
                <a:rPr lang="en-US" altLang="zh-CN" sz="1600" dirty="0" smtClean="0">
                  <a:solidFill>
                    <a:schemeClr val="bg1"/>
                  </a:solidFill>
                  <a:cs typeface="+mn-ea"/>
                  <a:sym typeface="+mn-lt"/>
                </a:rPr>
                <a:t>01</a:t>
              </a:r>
              <a:endParaRPr lang="en-US" altLang="zh-CN" sz="1600" dirty="0">
                <a:solidFill>
                  <a:schemeClr val="bg1"/>
                </a:solidFill>
                <a:cs typeface="+mn-ea"/>
                <a:sym typeface="+mn-lt"/>
              </a:endParaRPr>
            </a:p>
          </p:txBody>
        </p:sp>
        <p:grpSp>
          <p:nvGrpSpPr>
            <p:cNvPr id="26" name="组合 25"/>
            <p:cNvGrpSpPr/>
            <p:nvPr/>
          </p:nvGrpSpPr>
          <p:grpSpPr>
            <a:xfrm>
              <a:off x="7055845" y="2292254"/>
              <a:ext cx="3962574" cy="856228"/>
              <a:chOff x="6444107" y="1492838"/>
              <a:chExt cx="4232109" cy="856228"/>
            </a:xfrm>
          </p:grpSpPr>
          <p:sp>
            <p:nvSpPr>
              <p:cNvPr id="27" name="文本框 244"/>
              <p:cNvSpPr txBox="1"/>
              <p:nvPr/>
            </p:nvSpPr>
            <p:spPr>
              <a:xfrm>
                <a:off x="6444107" y="1492838"/>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项目名称</a:t>
                </a:r>
              </a:p>
            </p:txBody>
          </p:sp>
          <p:sp>
            <p:nvSpPr>
              <p:cNvPr id="28" name="文本框 245"/>
              <p:cNvSpPr txBox="1"/>
              <p:nvPr/>
            </p:nvSpPr>
            <p:spPr>
              <a:xfrm>
                <a:off x="6444107" y="1993077"/>
                <a:ext cx="4232109" cy="355989"/>
              </a:xfrm>
              <a:prstGeom prst="rect">
                <a:avLst/>
              </a:prstGeom>
            </p:spPr>
            <p:txBody>
              <a:bodyPr vert="horz" wrap="square" lIns="360000" tIns="0" rIns="0" bIns="0" anchor="ctr" anchorCtr="0">
                <a:no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检查合同审核页面项目名称是否与电子版中项目名称一致</a:t>
                </a:r>
              </a:p>
            </p:txBody>
          </p:sp>
        </p:grpSp>
      </p:grpSp>
      <p:pic>
        <p:nvPicPr>
          <p:cNvPr id="72" name="图片 4" descr="横向校标_画板 1"/>
          <p:cNvPicPr>
            <a:picLocks noChangeAspect="1"/>
          </p:cNvPicPr>
          <p:nvPr/>
        </p:nvPicPr>
        <p:blipFill>
          <a:blip r:embed="rId9"/>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332947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61B86F49-CCE0-4E1A-8F78-9E6856803B19}"/>
              </a:ext>
            </a:extLst>
          </p:cNvPr>
          <p:cNvSpPr/>
          <p:nvPr/>
        </p:nvSpPr>
        <p:spPr>
          <a:xfrm>
            <a:off x="20" y="10"/>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dirty="0"/>
          </a:p>
        </p:txBody>
      </p:sp>
      <p:grpSp>
        <p:nvGrpSpPr>
          <p:cNvPr id="4" name="组合 3"/>
          <p:cNvGrpSpPr/>
          <p:nvPr/>
        </p:nvGrpSpPr>
        <p:grpSpPr>
          <a:xfrm>
            <a:off x="313047" y="221296"/>
            <a:ext cx="5980630" cy="750634"/>
            <a:chOff x="143340" y="296113"/>
            <a:chExt cx="5980630" cy="750634"/>
          </a:xfrm>
        </p:grpSpPr>
        <p:sp>
          <p:nvSpPr>
            <p:cNvPr id="7"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电子版合同审核要点</a:t>
              </a:r>
            </a:p>
          </p:txBody>
        </p:sp>
        <p:grpSp>
          <p:nvGrpSpPr>
            <p:cNvPr id="8" name="组合 7"/>
            <p:cNvGrpSpPr/>
            <p:nvPr/>
          </p:nvGrpSpPr>
          <p:grpSpPr>
            <a:xfrm>
              <a:off x="143340" y="296113"/>
              <a:ext cx="903407" cy="750634"/>
              <a:chOff x="143340" y="164638"/>
              <a:chExt cx="1015999" cy="825297"/>
            </a:xfrm>
          </p:grpSpPr>
          <p:pic>
            <p:nvPicPr>
              <p:cNvPr id="9"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0"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39" name="千图PPT彼岸天：ID 8661124库_组合 1"/>
          <p:cNvGrpSpPr/>
          <p:nvPr>
            <p:custDataLst>
              <p:tags r:id="rId1"/>
            </p:custDataLst>
          </p:nvPr>
        </p:nvGrpSpPr>
        <p:grpSpPr>
          <a:xfrm>
            <a:off x="805872" y="1172715"/>
            <a:ext cx="4430097" cy="3698193"/>
            <a:chOff x="6588322" y="1359674"/>
            <a:chExt cx="4430097" cy="3698193"/>
          </a:xfrm>
        </p:grpSpPr>
        <p:sp>
          <p:nvSpPr>
            <p:cNvPr id="40" name="菱形 39"/>
            <p:cNvSpPr/>
            <p:nvPr/>
          </p:nvSpPr>
          <p:spPr>
            <a:xfrm>
              <a:off x="6588322" y="135967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43" name="文本框 243"/>
            <p:cNvSpPr txBox="1"/>
            <p:nvPr/>
          </p:nvSpPr>
          <p:spPr>
            <a:xfrm>
              <a:off x="6916974" y="2841970"/>
              <a:ext cx="4101445" cy="2215897"/>
            </a:xfrm>
            <a:prstGeom prst="rect">
              <a:avLst/>
            </a:prstGeom>
          </p:spPr>
          <p:txBody>
            <a:bodyPr vert="horz" wrap="square" lIns="360000" tIns="0" rIns="0" bIns="0" anchor="ctr" anchorCtr="0">
              <a:noAutofit/>
            </a:bodyPr>
            <a:lstStyle/>
            <a:p>
              <a:pPr>
                <a:lnSpc>
                  <a:spcPct val="150000"/>
                </a:lnSpc>
              </a:pPr>
              <a:endParaRPr lang="zh-CN" altLang="en-US" sz="1400" dirty="0">
                <a:latin typeface="微软雅黑" panose="020B0503020204020204" pitchFamily="34" charset="-122"/>
                <a:ea typeface="微软雅黑" panose="020B0503020204020204" pitchFamily="34" charset="-122"/>
                <a:sym typeface="+mn-lt"/>
              </a:endParaRPr>
            </a:p>
          </p:txBody>
        </p:sp>
      </p:grpSp>
      <p:sp>
        <p:nvSpPr>
          <p:cNvPr id="49" name="文本框 242"/>
          <p:cNvSpPr txBox="1"/>
          <p:nvPr/>
        </p:nvSpPr>
        <p:spPr>
          <a:xfrm>
            <a:off x="1209496" y="1447140"/>
            <a:ext cx="3962574"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合同封面</a:t>
            </a:r>
          </a:p>
        </p:txBody>
      </p:sp>
      <p:pic>
        <p:nvPicPr>
          <p:cNvPr id="77" name="图片 76"/>
          <p:cNvPicPr>
            <a:picLocks noChangeAspect="1"/>
          </p:cNvPicPr>
          <p:nvPr/>
        </p:nvPicPr>
        <p:blipFill>
          <a:blip r:embed="rId6"/>
          <a:stretch>
            <a:fillRect/>
          </a:stretch>
        </p:blipFill>
        <p:spPr>
          <a:xfrm>
            <a:off x="7235994" y="1057388"/>
            <a:ext cx="2261515" cy="2600212"/>
          </a:xfrm>
          <a:prstGeom prst="rect">
            <a:avLst/>
          </a:prstGeom>
          <a:ln w="3175">
            <a:solidFill>
              <a:srgbClr val="000000"/>
            </a:solidFill>
          </a:ln>
        </p:spPr>
      </p:pic>
      <p:sp>
        <p:nvSpPr>
          <p:cNvPr id="2" name="矩形 1"/>
          <p:cNvSpPr/>
          <p:nvPr/>
        </p:nvSpPr>
        <p:spPr>
          <a:xfrm>
            <a:off x="1281089" y="1845654"/>
            <a:ext cx="4935739" cy="1338828"/>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尽量采用我校的格式合同</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科研项目合同书</a:t>
            </a:r>
            <a:r>
              <a:rPr lang="en-US" altLang="zh-CN" dirty="0" smtClean="0">
                <a:latin typeface="微软雅黑" panose="020B0503020204020204" pitchFamily="34" charset="-122"/>
                <a:ea typeface="微软雅黑" panose="020B0503020204020204" pitchFamily="34" charset="-122"/>
                <a:sym typeface="+mn-lt"/>
              </a:rPr>
              <a:t>》</a:t>
            </a:r>
            <a:r>
              <a:rPr lang="zh-CN" altLang="en-US" dirty="0" smtClean="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如一定要采用对方的合同也可</a:t>
            </a:r>
            <a:r>
              <a:rPr lang="zh-CN" altLang="en-US" dirty="0" smtClean="0">
                <a:latin typeface="微软雅黑" panose="020B0503020204020204" pitchFamily="34" charset="-122"/>
                <a:ea typeface="微软雅黑" panose="020B0503020204020204" pitchFamily="34" charset="-122"/>
                <a:sym typeface="+mn-lt"/>
              </a:rPr>
              <a:t>）</a:t>
            </a:r>
            <a:endParaRPr lang="en-US" altLang="zh-CN" dirty="0" smtClean="0">
              <a:latin typeface="微软雅黑" panose="020B0503020204020204" pitchFamily="34" charset="-122"/>
              <a:ea typeface="微软雅黑" panose="020B0503020204020204" pitchFamily="34" charset="-122"/>
              <a:sym typeface="+mn-lt"/>
            </a:endParaRPr>
          </a:p>
          <a:p>
            <a:pPr>
              <a:lnSpc>
                <a:spcPct val="150000"/>
              </a:lnSpc>
            </a:pPr>
            <a:endParaRPr lang="en-US" altLang="zh-CN" dirty="0" smtClean="0">
              <a:latin typeface="微软雅黑" panose="020B0503020204020204" pitchFamily="34" charset="-122"/>
              <a:ea typeface="微软雅黑" panose="020B0503020204020204" pitchFamily="34" charset="-122"/>
              <a:sym typeface="+mn-lt"/>
            </a:endParaRPr>
          </a:p>
        </p:txBody>
      </p:sp>
      <p:pic>
        <p:nvPicPr>
          <p:cNvPr id="75"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sp>
        <p:nvSpPr>
          <p:cNvPr id="23" name="矩形 22"/>
          <p:cNvSpPr/>
          <p:nvPr/>
        </p:nvSpPr>
        <p:spPr>
          <a:xfrm>
            <a:off x="8768375" y="6217670"/>
            <a:ext cx="4363286" cy="600164"/>
          </a:xfrm>
          <a:prstGeom prst="rect">
            <a:avLst/>
          </a:prstGeom>
        </p:spPr>
        <p:txBody>
          <a:bodyPr wrap="square">
            <a:spAutoFit/>
          </a:bodyPr>
          <a:lstStyle/>
          <a:p>
            <a:r>
              <a:rPr lang="zh-CN" altLang="en-US" sz="1050" dirty="0" smtClean="0">
                <a:latin typeface="仿宋_GB2312" panose="02010609030101010101" pitchFamily="49" charset="-122"/>
                <a:ea typeface="仿宋_GB2312" panose="02010609030101010101" pitchFamily="49" charset="-122"/>
              </a:rPr>
              <a:t>科研合同具体内容见社科院表格下载网页：</a:t>
            </a:r>
            <a:r>
              <a:rPr lang="en-US" altLang="zh-CN" sz="1050" dirty="0" smtClean="0"/>
              <a:t>http</a:t>
            </a:r>
            <a:r>
              <a:rPr lang="en-US" altLang="zh-CN" sz="1050" dirty="0"/>
              <a:t>://rwsk.zju.edu.cn/hxkyxmxgbg/list.htm</a:t>
            </a:r>
            <a:endParaRPr lang="zh-CN" altLang="en-US" sz="1050" dirty="0"/>
          </a:p>
          <a:p>
            <a:pPr algn="just"/>
            <a:endParaRPr lang="zh-CN" altLang="en-US" sz="1100" dirty="0">
              <a:latin typeface="仿宋_GB2312" panose="02010609030101010101" pitchFamily="49" charset="-122"/>
              <a:ea typeface="仿宋_GB2312" panose="02010609030101010101" pitchFamily="49" charset="-122"/>
            </a:endParaRPr>
          </a:p>
        </p:txBody>
      </p:sp>
      <p:grpSp>
        <p:nvGrpSpPr>
          <p:cNvPr id="14" name="组合 13"/>
          <p:cNvGrpSpPr/>
          <p:nvPr/>
        </p:nvGrpSpPr>
        <p:grpSpPr>
          <a:xfrm>
            <a:off x="959494" y="2744734"/>
            <a:ext cx="6731519" cy="3537824"/>
            <a:chOff x="959494" y="2744734"/>
            <a:chExt cx="6731519" cy="3537824"/>
          </a:xfrm>
        </p:grpSpPr>
        <p:sp>
          <p:nvSpPr>
            <p:cNvPr id="3" name="文本框 2"/>
            <p:cNvSpPr txBox="1"/>
            <p:nvPr/>
          </p:nvSpPr>
          <p:spPr>
            <a:xfrm>
              <a:off x="959494" y="2744734"/>
              <a:ext cx="5209984" cy="2169825"/>
            </a:xfrm>
            <a:prstGeom prst="rect">
              <a:avLst/>
            </a:prstGeom>
            <a:noFill/>
          </p:spPr>
          <p:txBody>
            <a:bodyPr wrap="square" rtlCol="0">
              <a:spAutoFit/>
            </a:bodyPr>
            <a:lstStyle/>
            <a:p>
              <a:pPr marL="342900" indent="-342900">
                <a:lnSpc>
                  <a:spcPct val="150000"/>
                </a:lnSpc>
                <a:buFont typeface="+mj-ea"/>
                <a:buAutoNum type="circleNumDbPlain"/>
              </a:pPr>
              <a:r>
                <a:rPr lang="zh-CN" altLang="en-US" dirty="0" smtClean="0">
                  <a:latin typeface="微软雅黑" panose="020B0503020204020204" pitchFamily="34" charset="-122"/>
                  <a:ea typeface="微软雅黑" panose="020B0503020204020204" pitchFamily="34" charset="-122"/>
                  <a:sym typeface="+mn-lt"/>
                </a:rPr>
                <a:t>检查</a:t>
              </a:r>
              <a:r>
                <a:rPr lang="zh-CN" altLang="en-US" dirty="0">
                  <a:latin typeface="微软雅黑" panose="020B0503020204020204" pitchFamily="34" charset="-122"/>
                  <a:ea typeface="微软雅黑" panose="020B0503020204020204" pitchFamily="34" charset="-122"/>
                  <a:sym typeface="+mn-lt"/>
                </a:rPr>
                <a:t>科研项目合同书是否选用</a:t>
              </a:r>
              <a:r>
                <a:rPr lang="zh-CN" altLang="en-US" dirty="0" smtClean="0">
                  <a:latin typeface="微软雅黑" panose="020B0503020204020204" pitchFamily="34" charset="-122"/>
                  <a:ea typeface="微软雅黑" panose="020B0503020204020204" pitchFamily="34" charset="-122"/>
                  <a:sym typeface="+mn-lt"/>
                </a:rPr>
                <a:t>正确（如右图）</a:t>
              </a:r>
              <a:endParaRPr lang="en-US" altLang="zh-CN" dirty="0" smtClean="0">
                <a:latin typeface="微软雅黑" panose="020B0503020204020204" pitchFamily="34" charset="-122"/>
                <a:ea typeface="微软雅黑" panose="020B0503020204020204" pitchFamily="34" charset="-122"/>
                <a:sym typeface="+mn-lt"/>
              </a:endParaRPr>
            </a:p>
            <a:p>
              <a:pPr marL="742950" lvl="1" indent="-28575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sym typeface="+mn-lt"/>
                </a:rPr>
                <a:t>与企事业单位</a:t>
              </a:r>
              <a:endParaRPr lang="en-US" altLang="zh-CN" dirty="0" smtClean="0">
                <a:latin typeface="微软雅黑" panose="020B0503020204020204" pitchFamily="34" charset="-122"/>
                <a:ea typeface="微软雅黑" panose="020B0503020204020204" pitchFamily="34" charset="-122"/>
                <a:sym typeface="+mn-lt"/>
              </a:endParaRPr>
            </a:p>
            <a:p>
              <a:pPr marL="742950" lvl="1"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lt"/>
                </a:rPr>
                <a:t>与政府</a:t>
              </a:r>
              <a:r>
                <a:rPr lang="zh-CN" altLang="en-US" dirty="0" smtClean="0">
                  <a:latin typeface="微软雅黑" panose="020B0503020204020204" pitchFamily="34" charset="-122"/>
                  <a:ea typeface="微软雅黑" panose="020B0503020204020204" pitchFamily="34" charset="-122"/>
                  <a:sym typeface="+mn-lt"/>
                </a:rPr>
                <a:t>部门</a:t>
              </a:r>
              <a:endParaRPr lang="en-US" altLang="zh-CN" dirty="0" smtClean="0">
                <a:latin typeface="微软雅黑" panose="020B0503020204020204" pitchFamily="34" charset="-122"/>
                <a:ea typeface="微软雅黑" panose="020B0503020204020204" pitchFamily="34" charset="-122"/>
                <a:sym typeface="+mn-lt"/>
              </a:endParaRPr>
            </a:p>
            <a:p>
              <a:pPr marL="742950" lvl="1"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lt"/>
                </a:rPr>
                <a:t>外协</a:t>
              </a:r>
              <a:endParaRPr lang="en-US" altLang="zh-CN" dirty="0">
                <a:latin typeface="微软雅黑" panose="020B0503020204020204" pitchFamily="34" charset="-122"/>
                <a:ea typeface="微软雅黑" panose="020B0503020204020204" pitchFamily="34" charset="-122"/>
                <a:sym typeface="+mn-lt"/>
              </a:endParaRPr>
            </a:p>
            <a:p>
              <a:pPr>
                <a:lnSpc>
                  <a:spcPct val="150000"/>
                </a:lnSpc>
              </a:pPr>
              <a:endParaRPr lang="en-US" altLang="zh-CN" dirty="0">
                <a:latin typeface="微软雅黑" panose="020B0503020204020204" pitchFamily="34" charset="-122"/>
                <a:ea typeface="微软雅黑" panose="020B0503020204020204" pitchFamily="34" charset="-122"/>
                <a:sym typeface="+mn-lt"/>
              </a:endParaRPr>
            </a:p>
          </p:txBody>
        </p:sp>
        <p:sp>
          <p:nvSpPr>
            <p:cNvPr id="5" name="文本框 4"/>
            <p:cNvSpPr txBox="1"/>
            <p:nvPr/>
          </p:nvSpPr>
          <p:spPr>
            <a:xfrm>
              <a:off x="959494" y="5359228"/>
              <a:ext cx="6731519" cy="92333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sym typeface="+mn-lt"/>
                </a:rPr>
                <a:t>③ 合同</a:t>
              </a:r>
              <a:r>
                <a:rPr lang="zh-CN" altLang="en-US" dirty="0">
                  <a:latin typeface="微软雅黑" panose="020B0503020204020204" pitchFamily="34" charset="-122"/>
                  <a:ea typeface="微软雅黑" panose="020B0503020204020204" pitchFamily="34" charset="-122"/>
                  <a:sym typeface="+mn-lt"/>
                </a:rPr>
                <a:t>双方：甲方（委托方）或乙方（受托方）</a:t>
              </a:r>
              <a:r>
                <a:rPr lang="zh-CN" altLang="en-US" dirty="0" smtClean="0">
                  <a:latin typeface="微软雅黑" panose="020B0503020204020204" pitchFamily="34" charset="-122"/>
                  <a:ea typeface="微软雅黑" panose="020B0503020204020204" pitchFamily="34" charset="-122"/>
                  <a:sym typeface="+mn-lt"/>
                </a:rPr>
                <a:t>应为 ”浙江大学”</a:t>
              </a:r>
              <a:endParaRPr lang="en-US" altLang="zh-CN" dirty="0">
                <a:latin typeface="微软雅黑" panose="020B0503020204020204" pitchFamily="34" charset="-122"/>
                <a:ea typeface="微软雅黑" panose="020B0503020204020204" pitchFamily="34" charset="-122"/>
                <a:sym typeface="+mn-lt"/>
              </a:endParaRPr>
            </a:p>
            <a:p>
              <a:pPr>
                <a:lnSpc>
                  <a:spcPct val="150000"/>
                </a:lnSpc>
              </a:pPr>
              <a:r>
                <a:rPr lang="en-US" altLang="zh-CN" dirty="0" smtClean="0">
                  <a:latin typeface="微软雅黑" panose="020B0503020204020204" pitchFamily="34" charset="-122"/>
                  <a:ea typeface="微软雅黑" panose="020B0503020204020204" pitchFamily="34" charset="-122"/>
                  <a:sym typeface="+mn-lt"/>
                </a:rPr>
                <a:t>                     </a:t>
              </a:r>
              <a:r>
                <a:rPr lang="zh-CN" altLang="en-US" dirty="0" smtClean="0">
                  <a:latin typeface="微软雅黑" panose="020B0503020204020204" pitchFamily="34" charset="-122"/>
                  <a:ea typeface="微软雅黑" panose="020B0503020204020204" pitchFamily="34" charset="-122"/>
                  <a:sym typeface="+mn-lt"/>
                </a:rPr>
                <a:t>签订外拨合同时甲方应为“浙江大学”</a:t>
              </a:r>
              <a:endParaRPr lang="zh-CN" altLang="en-US" dirty="0">
                <a:latin typeface="微软雅黑" panose="020B0503020204020204" pitchFamily="34" charset="-122"/>
                <a:ea typeface="微软雅黑" panose="020B0503020204020204" pitchFamily="34" charset="-122"/>
                <a:sym typeface="+mn-lt"/>
              </a:endParaRPr>
            </a:p>
          </p:txBody>
        </p:sp>
        <p:sp>
          <p:nvSpPr>
            <p:cNvPr id="6" name="文本框 5"/>
            <p:cNvSpPr txBox="1"/>
            <p:nvPr/>
          </p:nvSpPr>
          <p:spPr>
            <a:xfrm>
              <a:off x="959494" y="4435898"/>
              <a:ext cx="6242875" cy="92333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sym typeface="+mn-lt"/>
                </a:rPr>
                <a:t>② 项目</a:t>
              </a:r>
              <a:r>
                <a:rPr lang="zh-CN" altLang="en-US" dirty="0">
                  <a:latin typeface="微软雅黑" panose="020B0503020204020204" pitchFamily="34" charset="-122"/>
                  <a:ea typeface="微软雅黑" panose="020B0503020204020204" pitchFamily="34" charset="-122"/>
                  <a:sym typeface="+mn-lt"/>
                </a:rPr>
                <a:t>名称应属人文社科</a:t>
              </a:r>
              <a:r>
                <a:rPr lang="zh-CN" altLang="en-US" dirty="0" smtClean="0">
                  <a:latin typeface="微软雅黑" panose="020B0503020204020204" pitchFamily="34" charset="-122"/>
                  <a:ea typeface="微软雅黑" panose="020B0503020204020204" pitchFamily="34" charset="-122"/>
                  <a:sym typeface="+mn-lt"/>
                </a:rPr>
                <a:t>领域</a:t>
              </a:r>
              <a:endParaRPr lang="en-US" altLang="zh-CN" dirty="0" smtClean="0">
                <a:latin typeface="微软雅黑" panose="020B0503020204020204" pitchFamily="34" charset="-122"/>
                <a:ea typeface="微软雅黑" panose="020B0503020204020204" pitchFamily="34" charset="-122"/>
                <a:sym typeface="+mn-lt"/>
              </a:endParaRPr>
            </a:p>
            <a:p>
              <a:pPr>
                <a:lnSpc>
                  <a:spcPct val="150000"/>
                </a:lnSpc>
              </a:pPr>
              <a:r>
                <a:rPr lang="en-US" altLang="zh-CN" dirty="0">
                  <a:latin typeface="微软雅黑" panose="020B0503020204020204" pitchFamily="34" charset="-122"/>
                  <a:ea typeface="微软雅黑" panose="020B0503020204020204" pitchFamily="34" charset="-122"/>
                  <a:sym typeface="+mn-lt"/>
                </a:rPr>
                <a:t> </a:t>
              </a:r>
              <a:r>
                <a:rPr lang="en-US" altLang="zh-CN" dirty="0" smtClean="0">
                  <a:latin typeface="微软雅黑" panose="020B0503020204020204" pitchFamily="34" charset="-122"/>
                  <a:ea typeface="微软雅黑" panose="020B0503020204020204" pitchFamily="34" charset="-122"/>
                  <a:sym typeface="+mn-lt"/>
                </a:rPr>
                <a:t>   </a:t>
              </a:r>
              <a:r>
                <a:rPr lang="zh-CN" altLang="en-US" dirty="0" smtClean="0">
                  <a:latin typeface="微软雅黑" panose="020B0503020204020204" pitchFamily="34" charset="-122"/>
                  <a:ea typeface="微软雅黑" panose="020B0503020204020204" pitchFamily="34" charset="-122"/>
                  <a:sym typeface="+mn-lt"/>
                </a:rPr>
                <a:t>检查</a:t>
              </a:r>
              <a:r>
                <a:rPr lang="zh-CN" altLang="en-US" dirty="0">
                  <a:latin typeface="微软雅黑" panose="020B0503020204020204" pitchFamily="34" charset="-122"/>
                  <a:ea typeface="微软雅黑" panose="020B0503020204020204" pitchFamily="34" charset="-122"/>
                  <a:sym typeface="+mn-lt"/>
                </a:rPr>
                <a:t>合同审核页面项目名称是否与电子版中项目名称一致</a:t>
              </a:r>
              <a:endParaRPr lang="en-US" altLang="zh-CN" dirty="0">
                <a:latin typeface="微软雅黑" panose="020B0503020204020204" pitchFamily="34" charset="-122"/>
                <a:ea typeface="微软雅黑" panose="020B0503020204020204" pitchFamily="34" charset="-122"/>
                <a:sym typeface="+mn-lt"/>
              </a:endParaRPr>
            </a:p>
          </p:txBody>
        </p:sp>
      </p:grpSp>
      <p:pic>
        <p:nvPicPr>
          <p:cNvPr id="12" name="图片 11"/>
          <p:cNvPicPr>
            <a:picLocks noChangeAspect="1"/>
          </p:cNvPicPr>
          <p:nvPr/>
        </p:nvPicPr>
        <p:blipFill>
          <a:blip r:embed="rId8"/>
          <a:stretch>
            <a:fillRect/>
          </a:stretch>
        </p:blipFill>
        <p:spPr>
          <a:xfrm>
            <a:off x="9592210" y="1057389"/>
            <a:ext cx="2182079" cy="2600212"/>
          </a:xfrm>
          <a:prstGeom prst="rect">
            <a:avLst/>
          </a:prstGeom>
          <a:ln w="3175">
            <a:solidFill>
              <a:srgbClr val="000000"/>
            </a:solidFill>
          </a:ln>
        </p:spPr>
      </p:pic>
      <p:pic>
        <p:nvPicPr>
          <p:cNvPr id="13" name="图片 12"/>
          <p:cNvPicPr>
            <a:picLocks noChangeAspect="1"/>
          </p:cNvPicPr>
          <p:nvPr/>
        </p:nvPicPr>
        <p:blipFill>
          <a:blip r:embed="rId9"/>
          <a:stretch>
            <a:fillRect/>
          </a:stretch>
        </p:blipFill>
        <p:spPr>
          <a:xfrm>
            <a:off x="8461451" y="3759570"/>
            <a:ext cx="2261515" cy="2417934"/>
          </a:xfrm>
          <a:prstGeom prst="rect">
            <a:avLst/>
          </a:prstGeom>
          <a:ln w="3175">
            <a:solidFill>
              <a:srgbClr val="000000"/>
            </a:solidFill>
          </a:ln>
        </p:spPr>
      </p:pic>
      <p:pic>
        <p:nvPicPr>
          <p:cNvPr id="24" name="图片 23"/>
          <p:cNvPicPr>
            <a:picLocks noChangeAspect="1"/>
          </p:cNvPicPr>
          <p:nvPr/>
        </p:nvPicPr>
        <p:blipFill>
          <a:blip r:embed="rId10">
            <a:clrChange>
              <a:clrFrom>
                <a:srgbClr val="000000"/>
              </a:clrFrom>
              <a:clrTo>
                <a:srgbClr val="000000">
                  <a:alpha val="0"/>
                </a:srgbClr>
              </a:clrTo>
            </a:clrChange>
          </a:blip>
          <a:stretch>
            <a:fillRect/>
          </a:stretch>
        </p:blipFill>
        <p:spPr>
          <a:xfrm flipH="1">
            <a:off x="8267586" y="3597778"/>
            <a:ext cx="295386" cy="295386"/>
          </a:xfrm>
          <a:prstGeom prst="rect">
            <a:avLst/>
          </a:prstGeom>
        </p:spPr>
      </p:pic>
      <p:pic>
        <p:nvPicPr>
          <p:cNvPr id="25" name="图片 24"/>
          <p:cNvPicPr>
            <a:picLocks noChangeAspect="1"/>
          </p:cNvPicPr>
          <p:nvPr/>
        </p:nvPicPr>
        <p:blipFill>
          <a:blip r:embed="rId10">
            <a:clrChange>
              <a:clrFrom>
                <a:srgbClr val="000000"/>
              </a:clrFrom>
              <a:clrTo>
                <a:srgbClr val="000000">
                  <a:alpha val="0"/>
                </a:srgbClr>
              </a:clrTo>
            </a:clrChange>
          </a:blip>
          <a:stretch>
            <a:fillRect/>
          </a:stretch>
        </p:blipFill>
        <p:spPr>
          <a:xfrm flipH="1">
            <a:off x="7114744" y="904115"/>
            <a:ext cx="295386" cy="295386"/>
          </a:xfrm>
          <a:prstGeom prst="rect">
            <a:avLst/>
          </a:prstGeom>
        </p:spPr>
      </p:pic>
      <p:pic>
        <p:nvPicPr>
          <p:cNvPr id="26" name="图片 25"/>
          <p:cNvPicPr>
            <a:picLocks noChangeAspect="1"/>
          </p:cNvPicPr>
          <p:nvPr/>
        </p:nvPicPr>
        <p:blipFill>
          <a:blip r:embed="rId10">
            <a:clrChange>
              <a:clrFrom>
                <a:srgbClr val="000000"/>
              </a:clrFrom>
              <a:clrTo>
                <a:srgbClr val="000000">
                  <a:alpha val="0"/>
                </a:srgbClr>
              </a:clrTo>
            </a:clrChange>
          </a:blip>
          <a:stretch>
            <a:fillRect/>
          </a:stretch>
        </p:blipFill>
        <p:spPr>
          <a:xfrm flipH="1">
            <a:off x="9481617" y="877329"/>
            <a:ext cx="295386" cy="2953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61B86F49-CCE0-4E1A-8F78-9E6856803B19}"/>
              </a:ext>
            </a:extLst>
          </p:cNvPr>
          <p:cNvSpPr/>
          <p:nvPr/>
        </p:nvSpPr>
        <p:spPr>
          <a:xfrm>
            <a:off x="20" y="10"/>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50634"/>
            <a:chOff x="143340" y="296113"/>
            <a:chExt cx="5980630" cy="750634"/>
          </a:xfrm>
        </p:grpSpPr>
        <p:sp>
          <p:nvSpPr>
            <p:cNvPr id="5" name="文本框 37"/>
            <p:cNvSpPr txBox="1"/>
            <p:nvPr/>
          </p:nvSpPr>
          <p:spPr>
            <a:xfrm>
              <a:off x="1227427" y="391858"/>
              <a:ext cx="4896543" cy="618557"/>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电子版合同审核要点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3"/>
          <p:cNvGrpSpPr/>
          <p:nvPr>
            <p:custDataLst>
              <p:tags r:id="rId1"/>
            </p:custDataLst>
          </p:nvPr>
        </p:nvGrpSpPr>
        <p:grpSpPr>
          <a:xfrm>
            <a:off x="674410" y="1131212"/>
            <a:ext cx="4430099" cy="624349"/>
            <a:chOff x="6588320" y="1980344"/>
            <a:chExt cx="4430099" cy="624349"/>
          </a:xfrm>
        </p:grpSpPr>
        <p:sp>
          <p:nvSpPr>
            <p:cNvPr id="10" name="菱形 9"/>
            <p:cNvSpPr/>
            <p:nvPr/>
          </p:nvSpPr>
          <p:spPr>
            <a:xfrm>
              <a:off x="6588320" y="1980344"/>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11" name="文本框 244"/>
            <p:cNvSpPr txBox="1"/>
            <p:nvPr/>
          </p:nvSpPr>
          <p:spPr>
            <a:xfrm>
              <a:off x="7055845" y="2268808"/>
              <a:ext cx="3962574" cy="242864"/>
            </a:xfrm>
            <a:prstGeom prst="rect">
              <a:avLst/>
            </a:prstGeom>
            <a:noFill/>
          </p:spPr>
          <p:txBody>
            <a:bodyPr wrap="none" lIns="360000" tIns="0" rIns="0" bIns="0" anchor="b" anchorCtr="0">
              <a:noAutofit/>
            </a:bodyPr>
            <a:lstStyle/>
            <a:p>
              <a:pPr>
                <a:lnSpc>
                  <a:spcPct val="180000"/>
                </a:lnSpc>
              </a:pPr>
              <a:r>
                <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合同内容</a:t>
              </a:r>
            </a:p>
          </p:txBody>
        </p:sp>
      </p:grpSp>
      <p:sp>
        <p:nvSpPr>
          <p:cNvPr id="12" name="文本框 243"/>
          <p:cNvSpPr txBox="1"/>
          <p:nvPr/>
        </p:nvSpPr>
        <p:spPr>
          <a:xfrm>
            <a:off x="313047" y="2714969"/>
            <a:ext cx="5557914" cy="4297958"/>
          </a:xfrm>
          <a:prstGeom prst="rect">
            <a:avLst/>
          </a:prstGeom>
        </p:spPr>
        <p:txBody>
          <a:bodyPr vert="horz" wrap="square" lIns="360000" tIns="0" rIns="0" bIns="0" anchor="ctr" anchorCtr="0">
            <a:noAutofit/>
          </a:bodyPr>
          <a:lstStyle/>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双方基本信息填写完整</a:t>
            </a:r>
            <a:endParaRPr lang="en-US" altLang="zh-CN" sz="1600"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开户信息应为浙江大学账户信息（可登录计财处网站查询）</a:t>
            </a: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双方权责义务、违约责任等是否对等（责任条款无把握可请法务审核）</a:t>
            </a:r>
            <a:endParaRPr lang="en-US" altLang="zh-CN" sz="1600"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检查研究内容是否超出科研项目范畴，涉及如：战略合作框架协议、校内基地项目协议、合同中涉及成立研究机构或联合成立研究机构的由平台管理部审核</a:t>
            </a: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合同标的中合同金额大小写是否</a:t>
            </a:r>
            <a:r>
              <a:rPr lang="zh-CN" altLang="en-US" sz="1600" dirty="0" smtClean="0">
                <a:latin typeface="微软雅黑" panose="020B0503020204020204" pitchFamily="34" charset="-122"/>
                <a:ea typeface="微软雅黑" panose="020B0503020204020204" pitchFamily="34" charset="-122"/>
                <a:sym typeface="+mn-lt"/>
              </a:rPr>
              <a:t>一致</a:t>
            </a:r>
            <a:endParaRPr lang="en-US" altLang="zh-CN" sz="1600" dirty="0" smtClean="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分期付款的应合计是否等于合同</a:t>
            </a:r>
            <a:r>
              <a:rPr lang="zh-CN" altLang="en-US" sz="1600" dirty="0" smtClean="0">
                <a:latin typeface="微软雅黑" panose="020B0503020204020204" pitchFamily="34" charset="-122"/>
                <a:ea typeface="微软雅黑" panose="020B0503020204020204" pitchFamily="34" charset="-122"/>
                <a:sym typeface="+mn-lt"/>
              </a:rPr>
              <a:t>总额</a:t>
            </a:r>
            <a:endParaRPr lang="en-US" altLang="zh-CN" sz="1600" dirty="0" smtClean="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sym typeface="+mn-lt"/>
              </a:rPr>
              <a:t>约定协作单位：存在合作单位、经费需外拨的项目，应在主合同中写明外拨单位、款项等信息；学校规定外拨经费不高于总经费的</a:t>
            </a:r>
            <a:r>
              <a:rPr lang="en-US" altLang="zh-CN" sz="1600" dirty="0">
                <a:latin typeface="微软雅黑" panose="020B0503020204020204" pitchFamily="34" charset="-122"/>
                <a:ea typeface="微软雅黑" panose="020B0503020204020204" pitchFamily="34" charset="-122"/>
                <a:sym typeface="+mn-lt"/>
              </a:rPr>
              <a:t>40%</a:t>
            </a:r>
          </a:p>
          <a:p>
            <a:pPr algn="just">
              <a:lnSpc>
                <a:spcPct val="150000"/>
              </a:lnSpc>
            </a:pPr>
            <a:endParaRPr lang="en-US" altLang="zh-CN" sz="1600"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endParaRPr lang="en-US" altLang="zh-CN" sz="1600" dirty="0" smtClean="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endParaRPr lang="en-US" altLang="zh-CN" sz="1600" dirty="0">
              <a:latin typeface="微软雅黑" panose="020B0503020204020204" pitchFamily="34" charset="-122"/>
              <a:ea typeface="微软雅黑" panose="020B0503020204020204" pitchFamily="34" charset="-122"/>
              <a:sym typeface="+mn-lt"/>
            </a:endParaRPr>
          </a:p>
          <a:p>
            <a:pPr marL="171450" indent="-171450">
              <a:lnSpc>
                <a:spcPct val="150000"/>
              </a:lnSpc>
              <a:buFont typeface="Arial" panose="020B0604020202020204" pitchFamily="34" charset="0"/>
              <a:buChar char="•"/>
            </a:pPr>
            <a:endParaRPr lang="zh-CN" altLang="en-US" sz="900" dirty="0">
              <a:solidFill>
                <a:schemeClr val="tx1">
                  <a:lumMod val="50000"/>
                  <a:lumOff val="50000"/>
                </a:schemeClr>
              </a:solidFill>
              <a:cs typeface="+mn-ea"/>
              <a:sym typeface="+mn-lt"/>
            </a:endParaRPr>
          </a:p>
        </p:txBody>
      </p:sp>
      <p:pic>
        <p:nvPicPr>
          <p:cNvPr id="13" name="图片 12"/>
          <p:cNvPicPr>
            <a:picLocks noChangeAspect="1"/>
          </p:cNvPicPr>
          <p:nvPr/>
        </p:nvPicPr>
        <p:blipFill>
          <a:blip r:embed="rId6"/>
          <a:stretch>
            <a:fillRect/>
          </a:stretch>
        </p:blipFill>
        <p:spPr>
          <a:xfrm>
            <a:off x="7498541" y="3209950"/>
            <a:ext cx="2396403" cy="2967554"/>
          </a:xfrm>
          <a:prstGeom prst="rect">
            <a:avLst/>
          </a:prstGeom>
          <a:ln w="3175">
            <a:solidFill>
              <a:schemeClr val="tx1"/>
            </a:solidFill>
          </a:ln>
        </p:spPr>
      </p:pic>
      <p:sp>
        <p:nvSpPr>
          <p:cNvPr id="56" name="矩形 55"/>
          <p:cNvSpPr/>
          <p:nvPr/>
        </p:nvSpPr>
        <p:spPr>
          <a:xfrm>
            <a:off x="8768375" y="6217670"/>
            <a:ext cx="4363286" cy="600164"/>
          </a:xfrm>
          <a:prstGeom prst="rect">
            <a:avLst/>
          </a:prstGeom>
        </p:spPr>
        <p:txBody>
          <a:bodyPr wrap="square">
            <a:spAutoFit/>
          </a:bodyPr>
          <a:lstStyle/>
          <a:p>
            <a:r>
              <a:rPr lang="zh-CN" altLang="en-US" sz="1050" dirty="0" smtClean="0">
                <a:latin typeface="仿宋_GB2312" panose="02010609030101010101" pitchFamily="49" charset="-122"/>
                <a:ea typeface="仿宋_GB2312" panose="02010609030101010101" pitchFamily="49" charset="-122"/>
              </a:rPr>
              <a:t>科研合同具体内容见社科院表格下载网页：</a:t>
            </a:r>
            <a:r>
              <a:rPr lang="en-US" altLang="zh-CN" sz="1050" dirty="0" smtClean="0"/>
              <a:t>http</a:t>
            </a:r>
            <a:r>
              <a:rPr lang="en-US" altLang="zh-CN" sz="1050" dirty="0"/>
              <a:t>://rwsk.zju.edu.cn/hxkyxmxgbg/list.htm</a:t>
            </a:r>
            <a:endParaRPr lang="zh-CN" altLang="en-US" sz="1050" dirty="0"/>
          </a:p>
          <a:p>
            <a:pPr algn="just"/>
            <a:endParaRPr lang="zh-CN" altLang="en-US" sz="1100" dirty="0">
              <a:latin typeface="仿宋_GB2312" panose="02010609030101010101" pitchFamily="49" charset="-122"/>
              <a:ea typeface="仿宋_GB2312" panose="02010609030101010101" pitchFamily="49" charset="-122"/>
            </a:endParaRPr>
          </a:p>
        </p:txBody>
      </p:sp>
      <p:pic>
        <p:nvPicPr>
          <p:cNvPr id="57"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pic>
        <p:nvPicPr>
          <p:cNvPr id="18" name="图片 17"/>
          <p:cNvPicPr>
            <a:picLocks noChangeAspect="1"/>
          </p:cNvPicPr>
          <p:nvPr/>
        </p:nvPicPr>
        <p:blipFill>
          <a:blip r:embed="rId8">
            <a:clrChange>
              <a:clrFrom>
                <a:srgbClr val="000000"/>
              </a:clrFrom>
              <a:clrTo>
                <a:srgbClr val="000000">
                  <a:alpha val="0"/>
                </a:srgbClr>
              </a:clrTo>
            </a:clrChange>
          </a:blip>
          <a:stretch>
            <a:fillRect/>
          </a:stretch>
        </p:blipFill>
        <p:spPr>
          <a:xfrm flipH="1">
            <a:off x="7350848" y="3062257"/>
            <a:ext cx="295386" cy="295386"/>
          </a:xfrm>
          <a:prstGeom prst="rect">
            <a:avLst/>
          </a:prstGeom>
        </p:spPr>
      </p:pic>
      <p:sp>
        <p:nvSpPr>
          <p:cNvPr id="2" name="文本框 1"/>
          <p:cNvSpPr txBox="1"/>
          <p:nvPr/>
        </p:nvSpPr>
        <p:spPr>
          <a:xfrm>
            <a:off x="6338486" y="1550426"/>
            <a:ext cx="4716514" cy="1569660"/>
          </a:xfrm>
          <a:prstGeom prst="rect">
            <a:avLst/>
          </a:prstGeom>
          <a:noFill/>
        </p:spPr>
        <p:txBody>
          <a:bodyPr wrap="square" rtlCol="0">
            <a:spAutoFit/>
          </a:bodyPr>
          <a:lstStyle/>
          <a:p>
            <a:pPr marL="342900" indent="-342900" algn="just">
              <a:lnSpc>
                <a:spcPct val="150000"/>
              </a:lnSpc>
              <a:buFont typeface="+mj-ea"/>
              <a:buAutoNum type="circleNumDbPlain" startAt="8"/>
            </a:pPr>
            <a:r>
              <a:rPr lang="zh-CN" altLang="en-US" sz="1600" dirty="0" smtClean="0">
                <a:latin typeface="微软雅黑" panose="020B0503020204020204" pitchFamily="34" charset="-122"/>
                <a:ea typeface="微软雅黑" panose="020B0503020204020204" pitchFamily="34" charset="-122"/>
                <a:sym typeface="+mn-lt"/>
              </a:rPr>
              <a:t>仲裁</a:t>
            </a:r>
            <a:r>
              <a:rPr lang="zh-CN" altLang="en-US" sz="1600" dirty="0">
                <a:latin typeface="微软雅黑" panose="020B0503020204020204" pitchFamily="34" charset="-122"/>
                <a:ea typeface="微软雅黑" panose="020B0503020204020204" pitchFamily="34" charset="-122"/>
                <a:sym typeface="+mn-lt"/>
              </a:rPr>
              <a:t>机构应填写提交杭州仲裁委员会仲裁，而非杭州“市”仲裁委员会仲裁</a:t>
            </a:r>
            <a:endParaRPr lang="en-US" altLang="zh-CN" sz="1600"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startAt="8"/>
            </a:pPr>
            <a:r>
              <a:rPr lang="zh-CN" altLang="en-US" sz="1600" dirty="0">
                <a:latin typeface="微软雅黑" panose="020B0503020204020204" pitchFamily="34" charset="-122"/>
                <a:ea typeface="微软雅黑" panose="020B0503020204020204" pitchFamily="34" charset="-122"/>
                <a:sym typeface="+mn-lt"/>
              </a:rPr>
              <a:t>合同金额超过</a:t>
            </a:r>
            <a:r>
              <a:rPr lang="en-US" altLang="zh-CN" sz="1600" dirty="0">
                <a:latin typeface="微软雅黑" panose="020B0503020204020204" pitchFamily="34" charset="-122"/>
                <a:ea typeface="微软雅黑" panose="020B0503020204020204" pitchFamily="34" charset="-122"/>
                <a:sym typeface="+mn-lt"/>
              </a:rPr>
              <a:t>30</a:t>
            </a:r>
            <a:r>
              <a:rPr lang="zh-CN" altLang="en-US" sz="1600" dirty="0">
                <a:latin typeface="微软雅黑" panose="020B0503020204020204" pitchFamily="34" charset="-122"/>
                <a:ea typeface="微软雅黑" panose="020B0503020204020204" pitchFamily="34" charset="-122"/>
                <a:sym typeface="+mn-lt"/>
              </a:rPr>
              <a:t>万的项目提至社科院领导审核</a:t>
            </a:r>
            <a:endParaRPr lang="en-US" altLang="zh-CN" sz="1600"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startAt="8"/>
            </a:pPr>
            <a:r>
              <a:rPr lang="zh-CN" altLang="en-US" sz="1600" dirty="0" smtClean="0">
                <a:latin typeface="微软雅黑" panose="020B0503020204020204" pitchFamily="34" charset="-122"/>
                <a:ea typeface="微软雅黑" panose="020B0503020204020204" pitchFamily="34" charset="-122"/>
                <a:sym typeface="+mn-lt"/>
              </a:rPr>
              <a:t>项目</a:t>
            </a:r>
            <a:r>
              <a:rPr lang="zh-CN" altLang="en-US" sz="1600" dirty="0">
                <a:latin typeface="微软雅黑" panose="020B0503020204020204" pitchFamily="34" charset="-122"/>
                <a:ea typeface="微软雅黑" panose="020B0503020204020204" pitchFamily="34" charset="-122"/>
                <a:sym typeface="+mn-lt"/>
              </a:rPr>
              <a:t>成果验收方式应注意验收时间节点</a:t>
            </a:r>
          </a:p>
        </p:txBody>
      </p:sp>
    </p:spTree>
    <p:extLst>
      <p:ext uri="{BB962C8B-B14F-4D97-AF65-F5344CB8AC3E}">
        <p14:creationId xmlns:p14="http://schemas.microsoft.com/office/powerpoint/2010/main" val="46877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61B86F49-CCE0-4E1A-8F78-9E6856803B19}"/>
              </a:ext>
            </a:extLst>
          </p:cNvPr>
          <p:cNvSpPr/>
          <p:nvPr/>
        </p:nvSpPr>
        <p:spPr>
          <a:xfrm>
            <a:off x="20" y="0"/>
            <a:ext cx="12191980" cy="6857990"/>
          </a:xfrm>
          <a:prstGeom prst="rect">
            <a:avLst/>
          </a:prstGeom>
          <a:blipFill dpi="0" rotWithShape="1">
            <a:blip r:embed="rId3">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5980630" cy="779576"/>
            <a:chOff x="143340" y="296113"/>
            <a:chExt cx="5980630" cy="779576"/>
          </a:xfrm>
        </p:grpSpPr>
        <p:sp>
          <p:nvSpPr>
            <p:cNvPr id="5" name="文本框 37"/>
            <p:cNvSpPr txBox="1"/>
            <p:nvPr/>
          </p:nvSpPr>
          <p:spPr>
            <a:xfrm>
              <a:off x="1227427" y="391858"/>
              <a:ext cx="4896543" cy="683831"/>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外协合同线上审核</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要点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
        <p:nvSpPr>
          <p:cNvPr id="56" name="矩形 55"/>
          <p:cNvSpPr/>
          <p:nvPr/>
        </p:nvSpPr>
        <p:spPr>
          <a:xfrm>
            <a:off x="8768375" y="6217670"/>
            <a:ext cx="4363286" cy="600164"/>
          </a:xfrm>
          <a:prstGeom prst="rect">
            <a:avLst/>
          </a:prstGeom>
        </p:spPr>
        <p:txBody>
          <a:bodyPr wrap="square">
            <a:spAutoFit/>
          </a:bodyPr>
          <a:lstStyle/>
          <a:p>
            <a:r>
              <a:rPr lang="zh-CN" altLang="en-US" sz="1050" dirty="0" smtClean="0">
                <a:latin typeface="仿宋_GB2312" panose="02010609030101010101" pitchFamily="49" charset="-122"/>
                <a:ea typeface="仿宋_GB2312" panose="02010609030101010101" pitchFamily="49" charset="-122"/>
              </a:rPr>
              <a:t>科研合同具体内容见社科院表格下载网页：</a:t>
            </a:r>
            <a:r>
              <a:rPr lang="en-US" altLang="zh-CN" sz="1050" dirty="0" smtClean="0"/>
              <a:t>http</a:t>
            </a:r>
            <a:r>
              <a:rPr lang="en-US" altLang="zh-CN" sz="1050" dirty="0"/>
              <a:t>://rwsk.zju.edu.cn/hxkyxmxgbg/list.htm</a:t>
            </a:r>
            <a:endParaRPr lang="zh-CN" altLang="en-US" sz="1050" dirty="0"/>
          </a:p>
          <a:p>
            <a:pPr algn="just"/>
            <a:endParaRPr lang="zh-CN" altLang="en-US" sz="1100" dirty="0">
              <a:latin typeface="仿宋_GB2312" panose="02010609030101010101" pitchFamily="49" charset="-122"/>
              <a:ea typeface="仿宋_GB2312" panose="02010609030101010101" pitchFamily="49" charset="-122"/>
            </a:endParaRPr>
          </a:p>
        </p:txBody>
      </p:sp>
      <p:pic>
        <p:nvPicPr>
          <p:cNvPr id="57" name="图片 4" descr="横向校标_画板 1"/>
          <p:cNvPicPr>
            <a:picLocks noChangeAspect="1"/>
          </p:cNvPicPr>
          <p:nvPr/>
        </p:nvPicPr>
        <p:blipFill>
          <a:blip r:embed="rId6"/>
          <a:srcRect l="23404" t="57280" r="60019" b="25884"/>
          <a:stretch>
            <a:fillRect/>
          </a:stretch>
        </p:blipFill>
        <p:spPr>
          <a:xfrm>
            <a:off x="11363498" y="6035555"/>
            <a:ext cx="678990" cy="690067"/>
          </a:xfrm>
          <a:prstGeom prst="ellipse">
            <a:avLst/>
          </a:prstGeom>
        </p:spPr>
      </p:pic>
      <p:sp>
        <p:nvSpPr>
          <p:cNvPr id="19" name="菱形 18"/>
          <p:cNvSpPr/>
          <p:nvPr/>
        </p:nvSpPr>
        <p:spPr>
          <a:xfrm>
            <a:off x="772785" y="1299602"/>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20" name="文本框 242"/>
          <p:cNvSpPr txBox="1"/>
          <p:nvPr/>
        </p:nvSpPr>
        <p:spPr>
          <a:xfrm>
            <a:off x="1216454" y="1606531"/>
            <a:ext cx="3962574"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合同封面</a:t>
            </a:r>
          </a:p>
        </p:txBody>
      </p:sp>
      <p:sp>
        <p:nvSpPr>
          <p:cNvPr id="21" name="文本框 20"/>
          <p:cNvSpPr txBox="1"/>
          <p:nvPr/>
        </p:nvSpPr>
        <p:spPr>
          <a:xfrm>
            <a:off x="818370" y="2286892"/>
            <a:ext cx="5106521" cy="1528624"/>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①</a:t>
            </a:r>
            <a:r>
              <a:rPr lang="zh-CN" altLang="en-US" dirty="0" smtClean="0">
                <a:latin typeface="微软雅黑" panose="020B0503020204020204" pitchFamily="34" charset="-122"/>
                <a:ea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sym typeface="+mn-lt"/>
              </a:rPr>
              <a:t>项目</a:t>
            </a:r>
            <a:r>
              <a:rPr lang="zh-CN" altLang="en-US" sz="2000" dirty="0">
                <a:latin typeface="微软雅黑" panose="020B0503020204020204" pitchFamily="34" charset="-122"/>
                <a:ea typeface="微软雅黑" panose="020B0503020204020204" pitchFamily="34" charset="-122"/>
                <a:sym typeface="+mn-lt"/>
              </a:rPr>
              <a:t>名称应属人文社科</a:t>
            </a:r>
            <a:r>
              <a:rPr lang="zh-CN" altLang="en-US" sz="2000" dirty="0" smtClean="0">
                <a:latin typeface="微软雅黑" panose="020B0503020204020204" pitchFamily="34" charset="-122"/>
                <a:ea typeface="微软雅黑" panose="020B0503020204020204" pitchFamily="34" charset="-122"/>
                <a:sym typeface="+mn-lt"/>
              </a:rPr>
              <a:t>领域</a:t>
            </a:r>
            <a:endParaRPr lang="en-US" altLang="zh-CN" sz="2000" dirty="0" smtClean="0">
              <a:latin typeface="微软雅黑" panose="020B0503020204020204" pitchFamily="34" charset="-122"/>
              <a:ea typeface="微软雅黑" panose="020B0503020204020204" pitchFamily="34" charset="-122"/>
              <a:sym typeface="+mn-lt"/>
            </a:endParaRPr>
          </a:p>
          <a:p>
            <a:pPr marL="285750" indent="-285750">
              <a:lnSpc>
                <a:spcPts val="38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sym typeface="+mn-lt"/>
              </a:rPr>
              <a:t>检查</a:t>
            </a:r>
            <a:r>
              <a:rPr lang="zh-CN" altLang="en-US" sz="2000" dirty="0">
                <a:latin typeface="微软雅黑" panose="020B0503020204020204" pitchFamily="34" charset="-122"/>
                <a:ea typeface="微软雅黑" panose="020B0503020204020204" pitchFamily="34" charset="-122"/>
                <a:sym typeface="+mn-lt"/>
              </a:rPr>
              <a:t>合同审核页面项目名称是否与电子版中项目名称一致</a:t>
            </a:r>
            <a:endParaRPr lang="en-US" altLang="zh-CN" sz="2000" dirty="0">
              <a:latin typeface="微软雅黑" panose="020B0503020204020204" pitchFamily="34" charset="-122"/>
              <a:ea typeface="微软雅黑" panose="020B0503020204020204" pitchFamily="34" charset="-122"/>
              <a:sym typeface="+mn-lt"/>
            </a:endParaRPr>
          </a:p>
        </p:txBody>
      </p:sp>
      <p:sp>
        <p:nvSpPr>
          <p:cNvPr id="22" name="文本框 21"/>
          <p:cNvSpPr txBox="1"/>
          <p:nvPr/>
        </p:nvSpPr>
        <p:spPr>
          <a:xfrm>
            <a:off x="818370" y="4113971"/>
            <a:ext cx="5635061" cy="55399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mn-lt"/>
              </a:rPr>
              <a:t>②</a:t>
            </a:r>
            <a:r>
              <a:rPr lang="zh-CN" altLang="en-US" dirty="0" smtClean="0">
                <a:latin typeface="微软雅黑" panose="020B0503020204020204" pitchFamily="34" charset="-122"/>
                <a:ea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sym typeface="+mn-lt"/>
              </a:rPr>
              <a:t>合同</a:t>
            </a:r>
            <a:r>
              <a:rPr lang="zh-CN" altLang="en-US" sz="2000" dirty="0">
                <a:latin typeface="微软雅黑" panose="020B0503020204020204" pitchFamily="34" charset="-122"/>
                <a:ea typeface="微软雅黑" panose="020B0503020204020204" pitchFamily="34" charset="-122"/>
                <a:sym typeface="+mn-lt"/>
              </a:rPr>
              <a:t>双方：甲方（委托方</a:t>
            </a:r>
            <a:r>
              <a:rPr lang="zh-CN" altLang="en-US" sz="2000" dirty="0" smtClean="0">
                <a:latin typeface="微软雅黑" panose="020B0503020204020204" pitchFamily="34" charset="-122"/>
                <a:ea typeface="微软雅黑" panose="020B0503020204020204" pitchFamily="34" charset="-122"/>
                <a:sym typeface="+mn-lt"/>
              </a:rPr>
              <a:t>）应为”浙江大学”</a:t>
            </a:r>
            <a:endParaRPr lang="en-US" altLang="zh-CN" sz="2000" dirty="0">
              <a:latin typeface="微软雅黑" panose="020B0503020204020204" pitchFamily="34" charset="-122"/>
              <a:ea typeface="微软雅黑" panose="020B0503020204020204" pitchFamily="34" charset="-122"/>
              <a:sym typeface="+mn-lt"/>
            </a:endParaRPr>
          </a:p>
        </p:txBody>
      </p:sp>
      <p:grpSp>
        <p:nvGrpSpPr>
          <p:cNvPr id="23" name="千图PPT彼岸天：ID 8661124库_组合 103"/>
          <p:cNvGrpSpPr/>
          <p:nvPr>
            <p:custDataLst>
              <p:tags r:id="rId1"/>
            </p:custDataLst>
          </p:nvPr>
        </p:nvGrpSpPr>
        <p:grpSpPr>
          <a:xfrm>
            <a:off x="6553325" y="1294356"/>
            <a:ext cx="4396693" cy="624349"/>
            <a:chOff x="6588320" y="2018303"/>
            <a:chExt cx="4396693" cy="624349"/>
          </a:xfrm>
        </p:grpSpPr>
        <p:sp>
          <p:nvSpPr>
            <p:cNvPr id="24" name="菱形 23"/>
            <p:cNvSpPr/>
            <p:nvPr/>
          </p:nvSpPr>
          <p:spPr>
            <a:xfrm>
              <a:off x="6588320" y="2018303"/>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sp>
          <p:nvSpPr>
            <p:cNvPr id="25" name="文本框 244"/>
            <p:cNvSpPr txBox="1"/>
            <p:nvPr/>
          </p:nvSpPr>
          <p:spPr>
            <a:xfrm>
              <a:off x="7022439" y="2330477"/>
              <a:ext cx="3962574" cy="242864"/>
            </a:xfrm>
            <a:prstGeom prst="rect">
              <a:avLst/>
            </a:prstGeom>
            <a:noFill/>
          </p:spPr>
          <p:txBody>
            <a:bodyPr wrap="none" lIns="360000" tIns="0" rIns="0" bIns="0" anchor="b" anchorCtr="0">
              <a:noAutofit/>
            </a:bodyPr>
            <a:lstStyle/>
            <a:p>
              <a:pPr>
                <a:lnSpc>
                  <a:spcPct val="180000"/>
                </a:lnSpc>
              </a:pPr>
              <a:r>
                <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合同内容</a:t>
              </a:r>
            </a:p>
          </p:txBody>
        </p:sp>
      </p:grpSp>
      <p:sp>
        <p:nvSpPr>
          <p:cNvPr id="26" name="文本框 25"/>
          <p:cNvSpPr txBox="1"/>
          <p:nvPr/>
        </p:nvSpPr>
        <p:spPr>
          <a:xfrm>
            <a:off x="6708295" y="2201043"/>
            <a:ext cx="4845620" cy="1938992"/>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sym typeface="+mn-lt"/>
              </a:rPr>
              <a:t>① </a:t>
            </a:r>
            <a:r>
              <a:rPr lang="zh-CN" altLang="en-US" sz="2000" dirty="0">
                <a:latin typeface="微软雅黑" panose="020B0503020204020204" pitchFamily="34" charset="-122"/>
                <a:ea typeface="微软雅黑" panose="020B0503020204020204" pitchFamily="34" charset="-122"/>
                <a:sym typeface="+mn-lt"/>
              </a:rPr>
              <a:t>存在外协经费超过</a:t>
            </a:r>
            <a:r>
              <a:rPr lang="en-US" altLang="zh-CN" sz="2000" dirty="0">
                <a:latin typeface="微软雅黑" panose="020B0503020204020204" pitchFamily="34" charset="-122"/>
                <a:ea typeface="微软雅黑" panose="020B0503020204020204" pitchFamily="34" charset="-122"/>
                <a:sym typeface="+mn-lt"/>
              </a:rPr>
              <a:t>15</a:t>
            </a:r>
            <a:r>
              <a:rPr lang="zh-CN" altLang="en-US" sz="2000" dirty="0">
                <a:latin typeface="微软雅黑" panose="020B0503020204020204" pitchFamily="34" charset="-122"/>
                <a:ea typeface="微软雅黑" panose="020B0503020204020204" pitchFamily="34" charset="-122"/>
                <a:sym typeface="+mn-lt"/>
              </a:rPr>
              <a:t>万元（含）的项目，项目合同履行完毕后，需告知乙方应在</a:t>
            </a:r>
            <a:r>
              <a:rPr lang="en-US" altLang="zh-CN" sz="2000" dirty="0">
                <a:latin typeface="微软雅黑" panose="020B0503020204020204" pitchFamily="34" charset="-122"/>
                <a:ea typeface="微软雅黑" panose="020B0503020204020204" pitchFamily="34" charset="-122"/>
                <a:sym typeface="+mn-lt"/>
              </a:rPr>
              <a:t>2</a:t>
            </a:r>
            <a:r>
              <a:rPr lang="zh-CN" altLang="en-US" sz="2000" dirty="0">
                <a:latin typeface="微软雅黑" panose="020B0503020204020204" pitchFamily="34" charset="-122"/>
                <a:ea typeface="微软雅黑" panose="020B0503020204020204" pitchFamily="34" charset="-122"/>
                <a:sym typeface="+mn-lt"/>
              </a:rPr>
              <a:t>个月内提供第三方审计机构出具的项目资金使用审计</a:t>
            </a:r>
            <a:r>
              <a:rPr lang="zh-CN" altLang="en-US" sz="2000" dirty="0" smtClean="0">
                <a:latin typeface="微软雅黑" panose="020B0503020204020204" pitchFamily="34" charset="-122"/>
                <a:ea typeface="微软雅黑" panose="020B0503020204020204" pitchFamily="34" charset="-122"/>
                <a:sym typeface="+mn-lt"/>
              </a:rPr>
              <a:t>报告</a:t>
            </a:r>
            <a:endParaRPr lang="en-US" altLang="zh-CN" sz="2000" dirty="0">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326328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61B86F49-CCE0-4E1A-8F78-9E6856803B19}"/>
              </a:ext>
            </a:extLst>
          </p:cNvPr>
          <p:cNvSpPr/>
          <p:nvPr/>
        </p:nvSpPr>
        <p:spPr>
          <a:xfrm>
            <a:off x="0" y="0"/>
            <a:ext cx="12191980" cy="6857990"/>
          </a:xfrm>
          <a:prstGeom prst="rect">
            <a:avLst/>
          </a:prstGeom>
          <a:blipFill dpi="0" rotWithShape="1">
            <a:blip r:embed="rId4">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6682459" cy="779576"/>
            <a:chOff x="143340" y="296113"/>
            <a:chExt cx="6682459" cy="779576"/>
          </a:xfrm>
        </p:grpSpPr>
        <p:sp>
          <p:nvSpPr>
            <p:cNvPr id="5" name="文本框 37"/>
            <p:cNvSpPr txBox="1"/>
            <p:nvPr/>
          </p:nvSpPr>
          <p:spPr>
            <a:xfrm>
              <a:off x="1227427" y="391858"/>
              <a:ext cx="5598372" cy="683831"/>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纸质合同线下操作注意事项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13" name="千图PPT彼岸天：ID 8661124库_组合 1"/>
          <p:cNvGrpSpPr/>
          <p:nvPr>
            <p:custDataLst>
              <p:tags r:id="rId1"/>
            </p:custDataLst>
          </p:nvPr>
        </p:nvGrpSpPr>
        <p:grpSpPr>
          <a:xfrm>
            <a:off x="414439" y="1227522"/>
            <a:ext cx="5220794" cy="4168864"/>
            <a:chOff x="6228106" y="1405336"/>
            <a:chExt cx="5049156" cy="4168864"/>
          </a:xfrm>
        </p:grpSpPr>
        <p:sp>
          <p:nvSpPr>
            <p:cNvPr id="14" name="菱形 13"/>
            <p:cNvSpPr/>
            <p:nvPr/>
          </p:nvSpPr>
          <p:spPr>
            <a:xfrm>
              <a:off x="6379899" y="1405336"/>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a:solidFill>
                    <a:schemeClr val="bg1"/>
                  </a:solidFill>
                  <a:cs typeface="+mn-ea"/>
                  <a:sym typeface="+mn-lt"/>
                </a:rPr>
                <a:t>01</a:t>
              </a:r>
            </a:p>
          </p:txBody>
        </p:sp>
        <p:sp>
          <p:nvSpPr>
            <p:cNvPr id="15" name="文本框 243"/>
            <p:cNvSpPr txBox="1"/>
            <p:nvPr/>
          </p:nvSpPr>
          <p:spPr>
            <a:xfrm>
              <a:off x="6228106" y="1981023"/>
              <a:ext cx="5049156" cy="3593177"/>
            </a:xfrm>
            <a:prstGeom prst="rect">
              <a:avLst/>
            </a:prstGeom>
          </p:spPr>
          <p:txBody>
            <a:bodyPr vert="horz" wrap="square" lIns="360000" tIns="0" rIns="0" bIns="0" anchor="ctr" anchorCtr="0">
              <a:noAutofit/>
            </a:bodyPr>
            <a:lstStyle/>
            <a:p>
              <a:pPr algn="just">
                <a:lnSpc>
                  <a:spcPct val="150000"/>
                </a:lnSpc>
              </a:pPr>
              <a:r>
                <a:rPr lang="zh-CN" altLang="zh-CN" dirty="0" smtClean="0">
                  <a:latin typeface="微软雅黑" panose="020B0503020204020204" pitchFamily="34" charset="-122"/>
                  <a:ea typeface="微软雅黑" panose="020B0503020204020204" pitchFamily="34" charset="-122"/>
                </a:rPr>
                <a:t>电子版</a:t>
              </a:r>
              <a:r>
                <a:rPr lang="zh-CN" altLang="zh-CN" dirty="0">
                  <a:latin typeface="微软雅黑" panose="020B0503020204020204" pitchFamily="34" charset="-122"/>
                  <a:ea typeface="微软雅黑" panose="020B0503020204020204" pitchFamily="34" charset="-122"/>
                </a:rPr>
                <a:t>审核</a:t>
              </a:r>
              <a:r>
                <a:rPr lang="zh-CN" altLang="zh-CN" dirty="0" smtClean="0">
                  <a:latin typeface="微软雅黑" panose="020B0503020204020204" pitchFamily="34" charset="-122"/>
                  <a:ea typeface="微软雅黑" panose="020B0503020204020204" pitchFamily="34" charset="-122"/>
                </a:rPr>
                <a:t>通过</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系统自动</a:t>
              </a:r>
              <a:r>
                <a:rPr lang="zh-CN" altLang="zh-CN" dirty="0">
                  <a:latin typeface="微软雅黑" panose="020B0503020204020204" pitchFamily="34" charset="-122"/>
                  <a:ea typeface="微软雅黑" panose="020B0503020204020204" pitchFamily="34" charset="-122"/>
                </a:rPr>
                <a:t>将其转换为</a:t>
              </a:r>
              <a:r>
                <a:rPr lang="en-US" altLang="zh-CN" dirty="0">
                  <a:latin typeface="微软雅黑" panose="020B0503020204020204" pitchFamily="34" charset="-122"/>
                  <a:ea typeface="微软雅黑" panose="020B0503020204020204" pitchFamily="34" charset="-122"/>
                </a:rPr>
                <a:t>PDF</a:t>
              </a:r>
              <a:r>
                <a:rPr lang="zh-CN" altLang="zh-CN" dirty="0">
                  <a:latin typeface="微软雅黑" panose="020B0503020204020204" pitchFamily="34" charset="-122"/>
                  <a:ea typeface="微软雅黑" panose="020B0503020204020204" pitchFamily="34" charset="-122"/>
                </a:rPr>
                <a:t>格式，</a:t>
              </a:r>
              <a:r>
                <a:rPr lang="zh-CN" altLang="en-US" dirty="0">
                  <a:latin typeface="微软雅黑" panose="020B0503020204020204" pitchFamily="34" charset="-122"/>
                  <a:ea typeface="微软雅黑" panose="020B0503020204020204" pitchFamily="34" charset="-122"/>
                </a:rPr>
                <a:t>并</a:t>
              </a:r>
              <a:r>
                <a:rPr lang="zh-CN" altLang="zh-CN" dirty="0">
                  <a:latin typeface="微软雅黑" panose="020B0503020204020204" pitchFamily="34" charset="-122"/>
                  <a:ea typeface="微软雅黑" panose="020B0503020204020204" pitchFamily="34" charset="-122"/>
                </a:rPr>
                <a:t>带</a:t>
              </a:r>
              <a:r>
                <a:rPr lang="zh-CN" altLang="en-US" dirty="0">
                  <a:latin typeface="微软雅黑" panose="020B0503020204020204" pitchFamily="34" charset="-122"/>
                  <a:ea typeface="微软雅黑" panose="020B0503020204020204" pitchFamily="34" charset="-122"/>
                </a:rPr>
                <a:t>有</a:t>
              </a:r>
              <a:r>
                <a:rPr lang="zh-CN" altLang="zh-CN" dirty="0">
                  <a:latin typeface="微软雅黑" panose="020B0503020204020204" pitchFamily="34" charset="-122"/>
                  <a:ea typeface="微软雅黑" panose="020B0503020204020204" pitchFamily="34" charset="-122"/>
                </a:rPr>
                <a:t>“浙大科研”</a:t>
              </a:r>
              <a:r>
                <a:rPr lang="zh-CN" altLang="zh-CN" dirty="0" smtClean="0">
                  <a:latin typeface="微软雅黑" panose="020B0503020204020204" pitchFamily="34" charset="-122"/>
                  <a:ea typeface="微软雅黑" panose="020B0503020204020204" pitchFamily="34" charset="-122"/>
                </a:rPr>
                <a:t>水印</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项目</a:t>
              </a:r>
              <a:r>
                <a:rPr lang="zh-CN" altLang="zh-CN" dirty="0">
                  <a:latin typeface="微软雅黑" panose="020B0503020204020204" pitchFamily="34" charset="-122"/>
                  <a:ea typeface="微软雅黑" panose="020B0503020204020204" pitchFamily="34" charset="-122"/>
                </a:rPr>
                <a:t>负责人需进入科研服务系统，打印带有水印的合同进行线下签字</a:t>
              </a:r>
              <a:r>
                <a:rPr lang="zh-CN" altLang="zh-CN" dirty="0" smtClean="0">
                  <a:latin typeface="微软雅黑" panose="020B0503020204020204" pitchFamily="34" charset="-122"/>
                  <a:ea typeface="微软雅黑" panose="020B0503020204020204" pitchFamily="34" charset="-122"/>
                </a:rPr>
                <a:t>盖章</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乙方“浙江大学”处盖“浙江大学社科合同专用章</a:t>
              </a:r>
              <a:r>
                <a:rPr lang="zh-CN" altLang="en-US" dirty="0" smtClean="0">
                  <a:latin typeface="微软雅黑" panose="020B0503020204020204" pitchFamily="34" charset="-122"/>
                  <a:ea typeface="微软雅黑" panose="020B0503020204020204" pitchFamily="34" charset="-122"/>
                  <a:sym typeface="+mn-lt"/>
                </a:rPr>
                <a:t>”</a:t>
              </a:r>
              <a:endParaRPr lang="en-US" altLang="zh-CN" dirty="0" smtClean="0">
                <a:latin typeface="微软雅黑" panose="020B0503020204020204" pitchFamily="34" charset="-122"/>
                <a:ea typeface="微软雅黑" panose="020B0503020204020204" pitchFamily="34" charset="-122"/>
                <a:sym typeface="+mn-lt"/>
              </a:endParaRPr>
            </a:p>
            <a:p>
              <a:pPr marL="285750" indent="-285750" algn="just">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sym typeface="+mn-lt"/>
                </a:rPr>
                <a:t>根据</a:t>
              </a:r>
              <a:r>
                <a:rPr lang="zh-CN" altLang="en-US" dirty="0">
                  <a:latin typeface="微软雅黑" panose="020B0503020204020204" pitchFamily="34" charset="-122"/>
                  <a:ea typeface="微软雅黑" panose="020B0503020204020204" pitchFamily="34" charset="-122"/>
                  <a:sym typeface="+mn-lt"/>
                </a:rPr>
                <a:t>条款中合同约定份数来盖章，不可多盖</a:t>
              </a:r>
              <a:endParaRPr lang="en-US" altLang="zh-CN"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超过两页的合同需盖骑缝章</a:t>
              </a:r>
            </a:p>
          </p:txBody>
        </p:sp>
      </p:grpSp>
      <p:sp>
        <p:nvSpPr>
          <p:cNvPr id="16" name="文本框 242"/>
          <p:cNvSpPr txBox="1"/>
          <p:nvPr/>
        </p:nvSpPr>
        <p:spPr>
          <a:xfrm>
            <a:off x="997774" y="1505763"/>
            <a:ext cx="3962574"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合同盖章</a:t>
            </a:r>
          </a:p>
        </p:txBody>
      </p:sp>
      <p:grpSp>
        <p:nvGrpSpPr>
          <p:cNvPr id="18" name="千图PPT彼岸天：ID 8661124库_组合 103"/>
          <p:cNvGrpSpPr/>
          <p:nvPr>
            <p:custDataLst>
              <p:tags r:id="rId2"/>
            </p:custDataLst>
          </p:nvPr>
        </p:nvGrpSpPr>
        <p:grpSpPr>
          <a:xfrm>
            <a:off x="5945646" y="1227522"/>
            <a:ext cx="5727905" cy="3447705"/>
            <a:chOff x="6588320" y="2178428"/>
            <a:chExt cx="4643690" cy="3447705"/>
          </a:xfrm>
        </p:grpSpPr>
        <p:sp>
          <p:nvSpPr>
            <p:cNvPr id="19" name="菱形 18"/>
            <p:cNvSpPr/>
            <p:nvPr/>
          </p:nvSpPr>
          <p:spPr>
            <a:xfrm>
              <a:off x="6588320" y="2178428"/>
              <a:ext cx="536760"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a:solidFill>
                    <a:schemeClr val="bg1"/>
                  </a:solidFill>
                  <a:cs typeface="+mn-ea"/>
                  <a:sym typeface="+mn-lt"/>
                </a:rPr>
                <a:t>02</a:t>
              </a:r>
            </a:p>
          </p:txBody>
        </p:sp>
        <p:grpSp>
          <p:nvGrpSpPr>
            <p:cNvPr id="20" name="组合 19"/>
            <p:cNvGrpSpPr/>
            <p:nvPr/>
          </p:nvGrpSpPr>
          <p:grpSpPr>
            <a:xfrm>
              <a:off x="6625700" y="2426100"/>
              <a:ext cx="4606310" cy="3200033"/>
              <a:chOff x="5984705" y="1626684"/>
              <a:chExt cx="4919632" cy="3200033"/>
            </a:xfrm>
          </p:grpSpPr>
          <p:sp>
            <p:nvSpPr>
              <p:cNvPr id="21" name="文本框 244"/>
              <p:cNvSpPr txBox="1"/>
              <p:nvPr/>
            </p:nvSpPr>
            <p:spPr>
              <a:xfrm>
                <a:off x="6314203" y="1626684"/>
                <a:ext cx="4232109" cy="242864"/>
              </a:xfrm>
              <a:prstGeom prst="rect">
                <a:avLst/>
              </a:prstGeom>
              <a:noFill/>
            </p:spPr>
            <p:txBody>
              <a:bodyPr wrap="none" lIns="360000" tIns="0" rIns="0" bIns="0" anchor="b" anchorCtr="0">
                <a:noAutofit/>
              </a:bodyPr>
              <a:lstStyle/>
              <a:p>
                <a:pPr>
                  <a:lnSpc>
                    <a:spcPct val="160000"/>
                  </a:lnSpc>
                </a:pPr>
                <a:r>
                  <a:rPr lang="zh-CN" altLang="en-US" sz="20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落款签字</a:t>
                </a:r>
                <a:endParaRPr lang="zh-CN" altLang="en-US" sz="16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45"/>
              <p:cNvSpPr txBox="1"/>
              <p:nvPr/>
            </p:nvSpPr>
            <p:spPr>
              <a:xfrm>
                <a:off x="5984705" y="3273987"/>
                <a:ext cx="4919632" cy="1552730"/>
              </a:xfrm>
              <a:prstGeom prst="rect">
                <a:avLst/>
              </a:prstGeom>
            </p:spPr>
            <p:txBody>
              <a:bodyPr vert="horz" wrap="square" lIns="360000" tIns="0" rIns="0" bIns="0" anchor="ctr" anchorCtr="0">
                <a:noAutofit/>
              </a:bodyPr>
              <a:lstStyle/>
              <a:p>
                <a:pPr marL="342900" indent="-342900" algn="just">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sym typeface="+mn-lt"/>
                  </a:rPr>
                  <a:t>格式合同</a:t>
                </a:r>
                <a:r>
                  <a:rPr lang="zh-CN" altLang="en-US" dirty="0" smtClean="0">
                    <a:latin typeface="微软雅黑" panose="020B0503020204020204" pitchFamily="34" charset="-122"/>
                    <a:ea typeface="微软雅黑" panose="020B0503020204020204" pitchFamily="34" charset="-122"/>
                    <a:sym typeface="+mn-lt"/>
                  </a:rPr>
                  <a:t>中的“</a:t>
                </a:r>
                <a:r>
                  <a:rPr lang="zh-CN" altLang="en-US" dirty="0">
                    <a:latin typeface="微软雅黑" panose="020B0503020204020204" pitchFamily="34" charset="-122"/>
                    <a:ea typeface="微软雅黑" panose="020B0503020204020204" pitchFamily="34" charset="-122"/>
                    <a:sym typeface="+mn-lt"/>
                  </a:rPr>
                  <a:t>法定代表人</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委托代理人”及“项目负责人”签字</a:t>
                </a:r>
                <a:r>
                  <a:rPr lang="zh-CN" altLang="en-US" dirty="0" smtClean="0">
                    <a:latin typeface="微软雅黑" panose="020B0503020204020204" pitchFamily="34" charset="-122"/>
                    <a:ea typeface="微软雅黑" panose="020B0503020204020204" pitchFamily="34" charset="-122"/>
                    <a:sym typeface="+mn-lt"/>
                  </a:rPr>
                  <a:t>栏</a:t>
                </a:r>
                <a:r>
                  <a:rPr lang="zh-CN" altLang="en-US" dirty="0">
                    <a:latin typeface="微软雅黑" panose="020B0503020204020204" pitchFamily="34" charset="-122"/>
                    <a:ea typeface="微软雅黑" panose="020B0503020204020204" pitchFamily="34" charset="-122"/>
                    <a:sym typeface="+mn-lt"/>
                  </a:rPr>
                  <a:t>，</a:t>
                </a:r>
                <a:r>
                  <a:rPr lang="zh-CN" altLang="en-US" dirty="0" smtClean="0">
                    <a:latin typeface="微软雅黑" panose="020B0503020204020204" pitchFamily="34" charset="-122"/>
                    <a:ea typeface="微软雅黑" panose="020B0503020204020204" pitchFamily="34" charset="-122"/>
                    <a:sym typeface="+mn-lt"/>
                  </a:rPr>
                  <a:t>分别</a:t>
                </a:r>
                <a:r>
                  <a:rPr lang="zh-CN" altLang="en-US" dirty="0">
                    <a:latin typeface="微软雅黑" panose="020B0503020204020204" pitchFamily="34" charset="-122"/>
                    <a:ea typeface="微软雅黑" panose="020B0503020204020204" pitchFamily="34" charset="-122"/>
                    <a:sym typeface="+mn-lt"/>
                  </a:rPr>
                  <a:t>由所在</a:t>
                </a:r>
                <a:r>
                  <a:rPr lang="zh-CN" altLang="en-US" dirty="0" smtClean="0">
                    <a:latin typeface="微软雅黑" panose="020B0503020204020204" pitchFamily="34" charset="-122"/>
                    <a:ea typeface="微软雅黑" panose="020B0503020204020204" pitchFamily="34" charset="-122"/>
                    <a:sym typeface="+mn-lt"/>
                  </a:rPr>
                  <a:t>学院分管</a:t>
                </a:r>
                <a:r>
                  <a:rPr lang="zh-CN" altLang="en-US" dirty="0">
                    <a:latin typeface="微软雅黑" panose="020B0503020204020204" pitchFamily="34" charset="-122"/>
                    <a:ea typeface="微软雅黑" panose="020B0503020204020204" pitchFamily="34" charset="-122"/>
                    <a:sym typeface="+mn-lt"/>
                  </a:rPr>
                  <a:t>负责人和项目负责人签字或签</a:t>
                </a:r>
                <a:r>
                  <a:rPr lang="zh-CN" altLang="en-US" dirty="0" smtClean="0">
                    <a:latin typeface="微软雅黑" panose="020B0503020204020204" pitchFamily="34" charset="-122"/>
                    <a:ea typeface="微软雅黑" panose="020B0503020204020204" pitchFamily="34" charset="-122"/>
                    <a:sym typeface="+mn-lt"/>
                  </a:rPr>
                  <a:t>章</a:t>
                </a:r>
                <a:endParaRPr lang="en-US" altLang="zh-CN" dirty="0" smtClean="0">
                  <a:latin typeface="微软雅黑" panose="020B0503020204020204" pitchFamily="34" charset="-122"/>
                  <a:ea typeface="微软雅黑" panose="020B0503020204020204" pitchFamily="34" charset="-122"/>
                  <a:sym typeface="+mn-lt"/>
                </a:endParaRPr>
              </a:p>
              <a:p>
                <a:pPr marL="501750" indent="-285750" algn="just">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sym typeface="+mn-lt"/>
                  </a:rPr>
                  <a:t>如</a:t>
                </a:r>
                <a:r>
                  <a:rPr lang="zh-CN" altLang="en-US" dirty="0">
                    <a:latin typeface="微软雅黑" panose="020B0503020204020204" pitchFamily="34" charset="-122"/>
                    <a:ea typeface="微软雅黑" panose="020B0503020204020204" pitchFamily="34" charset="-122"/>
                    <a:sym typeface="+mn-lt"/>
                  </a:rPr>
                  <a:t>项目负责人为所在学院分管负责人，则“法定代表人</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委托代理人”由所在学院负责人签字或签章。甲乙两方均需签字盖章</a:t>
                </a:r>
                <a:endParaRPr lang="en-US" altLang="zh-CN"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startAt="2"/>
                </a:pPr>
                <a:r>
                  <a:rPr lang="zh-CN" altLang="en-US" dirty="0">
                    <a:latin typeface="微软雅黑" panose="020B0503020204020204" pitchFamily="34" charset="-122"/>
                    <a:ea typeface="微软雅黑" panose="020B0503020204020204" pitchFamily="34" charset="-122"/>
                    <a:sym typeface="+mn-lt"/>
                  </a:rPr>
                  <a:t>非格式合同如无“法定代表人</a:t>
                </a:r>
                <a:r>
                  <a:rPr lang="en-US" altLang="zh-CN" dirty="0">
                    <a:latin typeface="微软雅黑" panose="020B0503020204020204" pitchFamily="34" charset="-122"/>
                    <a:ea typeface="微软雅黑" panose="020B0503020204020204" pitchFamily="34" charset="-122"/>
                    <a:sym typeface="+mn-lt"/>
                  </a:rPr>
                  <a:t>/</a:t>
                </a:r>
                <a:r>
                  <a:rPr lang="zh-CN" altLang="en-US" dirty="0">
                    <a:latin typeface="微软雅黑" panose="020B0503020204020204" pitchFamily="34" charset="-122"/>
                    <a:ea typeface="微软雅黑" panose="020B0503020204020204" pitchFamily="34" charset="-122"/>
                    <a:sym typeface="+mn-lt"/>
                  </a:rPr>
                  <a:t>委托代理人”及“项目负责人”签字栏，可以在空白处直接签字或签章</a:t>
                </a:r>
                <a:endParaRPr lang="en-US" altLang="zh-CN" dirty="0">
                  <a:latin typeface="微软雅黑" panose="020B0503020204020204" pitchFamily="34" charset="-122"/>
                  <a:ea typeface="微软雅黑" panose="020B0503020204020204" pitchFamily="34" charset="-122"/>
                  <a:sym typeface="+mn-lt"/>
                </a:endParaRPr>
              </a:p>
              <a:p>
                <a:pPr marL="342900" indent="-342900" algn="just">
                  <a:lnSpc>
                    <a:spcPct val="150000"/>
                  </a:lnSpc>
                  <a:buFont typeface="+mj-ea"/>
                  <a:buAutoNum type="circleNumDbPlain" startAt="2"/>
                </a:pPr>
                <a:r>
                  <a:rPr lang="zh-CN" altLang="en-US" dirty="0">
                    <a:latin typeface="微软雅黑" panose="020B0503020204020204" pitchFamily="34" charset="-122"/>
                    <a:ea typeface="微软雅黑" panose="020B0503020204020204" pitchFamily="34" charset="-122"/>
                    <a:sym typeface="+mn-lt"/>
                  </a:rPr>
                  <a:t>甲乙双方不要求盖章先后顺序</a:t>
                </a:r>
              </a:p>
            </p:txBody>
          </p:sp>
        </p:grpSp>
      </p:grpSp>
      <p:pic>
        <p:nvPicPr>
          <p:cNvPr id="72"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sp>
        <p:nvSpPr>
          <p:cNvPr id="73" name="矩形 72"/>
          <p:cNvSpPr/>
          <p:nvPr/>
        </p:nvSpPr>
        <p:spPr>
          <a:xfrm>
            <a:off x="8768375" y="6217670"/>
            <a:ext cx="4363286" cy="600164"/>
          </a:xfrm>
          <a:prstGeom prst="rect">
            <a:avLst/>
          </a:prstGeom>
        </p:spPr>
        <p:txBody>
          <a:bodyPr wrap="square">
            <a:spAutoFit/>
          </a:bodyPr>
          <a:lstStyle/>
          <a:p>
            <a:r>
              <a:rPr lang="zh-CN" altLang="en-US" sz="1050" dirty="0" smtClean="0">
                <a:latin typeface="仿宋_GB2312" panose="02010609030101010101" pitchFamily="49" charset="-122"/>
                <a:ea typeface="仿宋_GB2312" panose="02010609030101010101" pitchFamily="49" charset="-122"/>
              </a:rPr>
              <a:t>科研合同具体内容见社科院表格下载网页：</a:t>
            </a:r>
            <a:r>
              <a:rPr lang="en-US" altLang="zh-CN" sz="1050" dirty="0" smtClean="0"/>
              <a:t>http</a:t>
            </a:r>
            <a:r>
              <a:rPr lang="en-US" altLang="zh-CN" sz="1050" dirty="0"/>
              <a:t>://rwsk.zju.edu.cn/hxkyxmxgbg/list.htm</a:t>
            </a:r>
            <a:endParaRPr lang="zh-CN" altLang="en-US" sz="1050" dirty="0"/>
          </a:p>
          <a:p>
            <a:pPr algn="just"/>
            <a:endParaRPr lang="zh-CN" altLang="en-US" sz="1100" dirty="0">
              <a:latin typeface="仿宋_GB2312" panose="02010609030101010101" pitchFamily="49" charset="-122"/>
              <a:ea typeface="仿宋_GB2312" panose="02010609030101010101" pitchFamily="49" charset="-122"/>
            </a:endParaRPr>
          </a:p>
        </p:txBody>
      </p:sp>
    </p:spTree>
    <p:extLst>
      <p:ext uri="{BB962C8B-B14F-4D97-AF65-F5344CB8AC3E}">
        <p14:creationId xmlns:p14="http://schemas.microsoft.com/office/powerpoint/2010/main" val="3797897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61B86F49-CCE0-4E1A-8F78-9E6856803B19}"/>
              </a:ext>
            </a:extLst>
          </p:cNvPr>
          <p:cNvSpPr/>
          <p:nvPr/>
        </p:nvSpPr>
        <p:spPr>
          <a:xfrm>
            <a:off x="10" y="5"/>
            <a:ext cx="12191980" cy="6857990"/>
          </a:xfrm>
          <a:prstGeom prst="rect">
            <a:avLst/>
          </a:prstGeom>
          <a:blipFill dpi="0" rotWithShape="1">
            <a:blip r:embed="rId4">
              <a:alphaModFix amt="10000"/>
              <a:duotone>
                <a:schemeClr val="bg2">
                  <a:shade val="45000"/>
                  <a:satMod val="135000"/>
                </a:schemeClr>
                <a:prstClr val="white"/>
              </a:duotone>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00"/>
              </a:spcAft>
            </a:pPr>
            <a:endParaRPr lang="zh-CN" altLang="en-US"/>
          </a:p>
        </p:txBody>
      </p:sp>
      <p:grpSp>
        <p:nvGrpSpPr>
          <p:cNvPr id="4" name="组合 3"/>
          <p:cNvGrpSpPr/>
          <p:nvPr/>
        </p:nvGrpSpPr>
        <p:grpSpPr>
          <a:xfrm>
            <a:off x="313047" y="221296"/>
            <a:ext cx="6604979" cy="779576"/>
            <a:chOff x="143340" y="296113"/>
            <a:chExt cx="6604979" cy="779576"/>
          </a:xfrm>
        </p:grpSpPr>
        <p:sp>
          <p:nvSpPr>
            <p:cNvPr id="5" name="文本框 37"/>
            <p:cNvSpPr txBox="1"/>
            <p:nvPr/>
          </p:nvSpPr>
          <p:spPr>
            <a:xfrm>
              <a:off x="1227427" y="391858"/>
              <a:ext cx="5520892" cy="683831"/>
            </a:xfrm>
            <a:prstGeom prst="rect">
              <a:avLst/>
            </a:prstGeom>
            <a:noFill/>
          </p:spPr>
          <p:txBody>
            <a:bodyPr wrap="square" lIns="128579" tIns="64289" rIns="128579" bIns="64289" rtlCol="0">
              <a:spAutoFit/>
            </a:bodyPr>
            <a:lstStyle/>
            <a:p>
              <a:pPr defTabSz="1285240">
                <a:lnSpc>
                  <a:spcPct val="150000"/>
                </a:lnSpc>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合同审签</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纸质合同线下操作注意事项</a:t>
              </a:r>
            </a:p>
          </p:txBody>
        </p:sp>
        <p:grpSp>
          <p:nvGrpSpPr>
            <p:cNvPr id="6" name="组合 5"/>
            <p:cNvGrpSpPr/>
            <p:nvPr/>
          </p:nvGrpSpPr>
          <p:grpSpPr>
            <a:xfrm>
              <a:off x="143340" y="296113"/>
              <a:ext cx="903407" cy="750634"/>
              <a:chOff x="143340" y="164638"/>
              <a:chExt cx="1015999" cy="825297"/>
            </a:xfrm>
          </p:grpSpPr>
          <p:pic>
            <p:nvPicPr>
              <p:cNvPr id="7" name="Picture 3" descr="C:\Users\Administrator\Desktop\微立体创业计划\005.png"/>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9" name="千图PPT彼岸天：ID 8661124库_组合 105"/>
          <p:cNvGrpSpPr/>
          <p:nvPr>
            <p:custDataLst>
              <p:tags r:id="rId1"/>
            </p:custDataLst>
          </p:nvPr>
        </p:nvGrpSpPr>
        <p:grpSpPr>
          <a:xfrm>
            <a:off x="638512" y="1433863"/>
            <a:ext cx="5317791" cy="3251566"/>
            <a:chOff x="6537889" y="3935236"/>
            <a:chExt cx="5317791" cy="3251566"/>
          </a:xfrm>
        </p:grpSpPr>
        <p:sp>
          <p:nvSpPr>
            <p:cNvPr id="10" name="菱形 9"/>
            <p:cNvSpPr/>
            <p:nvPr/>
          </p:nvSpPr>
          <p:spPr>
            <a:xfrm>
              <a:off x="6537889" y="3935236"/>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03</a:t>
              </a:r>
              <a:endParaRPr lang="en-US" altLang="zh-CN" dirty="0">
                <a:solidFill>
                  <a:schemeClr val="bg1"/>
                </a:solidFill>
                <a:cs typeface="+mn-ea"/>
                <a:sym typeface="+mn-lt"/>
              </a:endParaRPr>
            </a:p>
          </p:txBody>
        </p:sp>
        <p:grpSp>
          <p:nvGrpSpPr>
            <p:cNvPr id="11" name="组合 10"/>
            <p:cNvGrpSpPr/>
            <p:nvPr/>
          </p:nvGrpSpPr>
          <p:grpSpPr>
            <a:xfrm>
              <a:off x="6754467" y="4225251"/>
              <a:ext cx="5101213" cy="2961551"/>
              <a:chOff x="6122232" y="1668683"/>
              <a:chExt cx="5448199" cy="2961551"/>
            </a:xfrm>
          </p:grpSpPr>
          <p:sp>
            <p:nvSpPr>
              <p:cNvPr id="12" name="文本框 248"/>
              <p:cNvSpPr txBox="1"/>
              <p:nvPr/>
            </p:nvSpPr>
            <p:spPr>
              <a:xfrm>
                <a:off x="6444108" y="1668683"/>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4">
                        <a:lumMod val="100000"/>
                      </a:schemeClr>
                    </a:solidFill>
                    <a:latin typeface="微软雅黑" panose="020B0503020204020204" pitchFamily="34" charset="-122"/>
                    <a:ea typeface="微软雅黑" panose="020B0503020204020204" pitchFamily="34" charset="-122"/>
                    <a:cs typeface="+mn-ea"/>
                    <a:sym typeface="+mn-lt"/>
                  </a:rPr>
                  <a:t>系统盖章确认</a:t>
                </a:r>
                <a:endParaRPr lang="zh-CN" altLang="en-US" sz="2000" b="1" dirty="0">
                  <a:solidFill>
                    <a:schemeClr val="accent4">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249"/>
              <p:cNvSpPr txBox="1"/>
              <p:nvPr/>
            </p:nvSpPr>
            <p:spPr>
              <a:xfrm>
                <a:off x="6122232" y="1668683"/>
                <a:ext cx="5448199" cy="2961551"/>
              </a:xfrm>
              <a:prstGeom prst="rect">
                <a:avLst/>
              </a:prstGeom>
            </p:spPr>
            <p:txBody>
              <a:bodyPr vert="horz" wrap="square" lIns="360000" tIns="0" rIns="0" bIns="0" anchor="ctr" anchorCtr="0">
                <a:noAutofit/>
              </a:bodyPr>
              <a:lstStyle/>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窗口人员在纸质合同盖章后，需在科研服务系统</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科研项目</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横向合同</a:t>
                </a:r>
                <a:r>
                  <a:rPr lang="en-US" altLang="zh-CN" sz="2000" dirty="0">
                    <a:latin typeface="微软雅黑" panose="020B0503020204020204" pitchFamily="34" charset="-122"/>
                    <a:ea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sym typeface="+mn-lt"/>
                  </a:rPr>
                  <a:t>点击“盖章确认” ，并在社科院用印登记簿上做好盖章</a:t>
                </a:r>
                <a:r>
                  <a:rPr lang="zh-CN" altLang="en-US" sz="2000" dirty="0" smtClean="0">
                    <a:latin typeface="微软雅黑" panose="020B0503020204020204" pitchFamily="34" charset="-122"/>
                    <a:ea typeface="微软雅黑" panose="020B0503020204020204" pitchFamily="34" charset="-122"/>
                    <a:sym typeface="+mn-lt"/>
                  </a:rPr>
                  <a:t>登记</a:t>
                </a:r>
                <a:endParaRPr lang="zh-CN" altLang="en-US" sz="2000" dirty="0">
                  <a:latin typeface="微软雅黑" panose="020B0503020204020204" pitchFamily="34" charset="-122"/>
                  <a:ea typeface="微软雅黑" panose="020B0503020204020204" pitchFamily="34" charset="-122"/>
                  <a:sym typeface="+mn-lt"/>
                </a:endParaRPr>
              </a:p>
            </p:txBody>
          </p:sp>
        </p:grpSp>
      </p:grpSp>
      <p:grpSp>
        <p:nvGrpSpPr>
          <p:cNvPr id="14" name="千图PPT彼岸天：ID 8661124库_组合 106"/>
          <p:cNvGrpSpPr/>
          <p:nvPr>
            <p:custDataLst>
              <p:tags r:id="rId2"/>
            </p:custDataLst>
          </p:nvPr>
        </p:nvGrpSpPr>
        <p:grpSpPr>
          <a:xfrm>
            <a:off x="6293677" y="1398555"/>
            <a:ext cx="4855477" cy="2562562"/>
            <a:chOff x="6582881" y="4778504"/>
            <a:chExt cx="4855477" cy="2562562"/>
          </a:xfrm>
        </p:grpSpPr>
        <p:sp>
          <p:nvSpPr>
            <p:cNvPr id="15" name="菱形 14"/>
            <p:cNvSpPr/>
            <p:nvPr/>
          </p:nvSpPr>
          <p:spPr>
            <a:xfrm>
              <a:off x="6582881" y="4778504"/>
              <a:ext cx="624349" cy="62434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50000"/>
                </a:lnSpc>
              </a:pPr>
              <a:r>
                <a:rPr lang="en-US" altLang="zh-CN" dirty="0" smtClean="0">
                  <a:solidFill>
                    <a:schemeClr val="bg1"/>
                  </a:solidFill>
                  <a:cs typeface="+mn-ea"/>
                  <a:sym typeface="+mn-lt"/>
                </a:rPr>
                <a:t>04</a:t>
              </a:r>
              <a:endParaRPr lang="en-US" altLang="zh-CN" dirty="0">
                <a:solidFill>
                  <a:schemeClr val="bg1"/>
                </a:solidFill>
                <a:cs typeface="+mn-ea"/>
                <a:sym typeface="+mn-lt"/>
              </a:endParaRPr>
            </a:p>
          </p:txBody>
        </p:sp>
        <p:grpSp>
          <p:nvGrpSpPr>
            <p:cNvPr id="16" name="组合 15"/>
            <p:cNvGrpSpPr/>
            <p:nvPr/>
          </p:nvGrpSpPr>
          <p:grpSpPr>
            <a:xfrm>
              <a:off x="6683346" y="5064720"/>
              <a:ext cx="4755012" cy="2276346"/>
              <a:chOff x="6046270" y="1629576"/>
              <a:chExt cx="5078450" cy="2276346"/>
            </a:xfrm>
          </p:grpSpPr>
          <p:sp>
            <p:nvSpPr>
              <p:cNvPr id="17" name="文本框 250"/>
              <p:cNvSpPr txBox="1"/>
              <p:nvPr/>
            </p:nvSpPr>
            <p:spPr>
              <a:xfrm>
                <a:off x="6469441" y="1629576"/>
                <a:ext cx="4232109" cy="242864"/>
              </a:xfrm>
              <a:prstGeom prst="rect">
                <a:avLst/>
              </a:prstGeom>
              <a:noFill/>
            </p:spPr>
            <p:txBody>
              <a:bodyPr wrap="none" lIns="360000" tIns="0" rIns="0" bIns="0" anchor="b" anchorCtr="0">
                <a:noAutofit/>
              </a:bodyPr>
              <a:lstStyle/>
              <a:p>
                <a:pPr>
                  <a:lnSpc>
                    <a:spcPct val="160000"/>
                  </a:lnSpc>
                </a:pPr>
                <a:r>
                  <a:rPr lang="zh-CN" altLang="en-US" sz="2000" b="1" dirty="0" smtClean="0">
                    <a:solidFill>
                      <a:schemeClr val="accent5">
                        <a:lumMod val="100000"/>
                      </a:schemeClr>
                    </a:solidFill>
                    <a:latin typeface="微软雅黑" panose="020B0503020204020204" pitchFamily="34" charset="-122"/>
                    <a:ea typeface="微软雅黑" panose="020B0503020204020204" pitchFamily="34" charset="-122"/>
                    <a:cs typeface="+mn-ea"/>
                    <a:sym typeface="+mn-lt"/>
                  </a:rPr>
                  <a:t>合同存档</a:t>
                </a:r>
                <a:endParaRPr lang="zh-CN" altLang="en-US" sz="1600" b="1" dirty="0">
                  <a:solidFill>
                    <a:schemeClr val="accent5">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251"/>
              <p:cNvSpPr txBox="1"/>
              <p:nvPr/>
            </p:nvSpPr>
            <p:spPr>
              <a:xfrm>
                <a:off x="6046270" y="2947257"/>
                <a:ext cx="5078450" cy="958665"/>
              </a:xfrm>
              <a:prstGeom prst="rect">
                <a:avLst/>
              </a:prstGeom>
            </p:spPr>
            <p:txBody>
              <a:bodyPr vert="horz" wrap="square" lIns="360000" tIns="0" rIns="0" bIns="0" anchor="ctr" anchorCtr="0">
                <a:noAutofit/>
              </a:bodyPr>
              <a:lstStyle/>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两份合同原件需交办事大厅社科院窗口存档</a:t>
                </a:r>
                <a:endParaRPr lang="en-US" altLang="zh-CN" sz="2000" dirty="0">
                  <a:latin typeface="微软雅黑" panose="020B0503020204020204" pitchFamily="34" charset="-122"/>
                  <a:ea typeface="微软雅黑" panose="020B0503020204020204" pitchFamily="34" charset="-122"/>
                  <a:sym typeface="+mn-lt"/>
                </a:endParaRPr>
              </a:p>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留存合同时需再次检查合同中甲乙双方是否已签字盖章</a:t>
                </a:r>
                <a:endParaRPr lang="en-US" altLang="zh-CN" sz="2000" dirty="0">
                  <a:latin typeface="微软雅黑" panose="020B0503020204020204" pitchFamily="34" charset="-122"/>
                  <a:ea typeface="微软雅黑" panose="020B0503020204020204" pitchFamily="34" charset="-122"/>
                  <a:sym typeface="+mn-lt"/>
                </a:endParaRPr>
              </a:p>
              <a:p>
                <a:pPr marL="457200" indent="-457200">
                  <a:lnSpc>
                    <a:spcPct val="150000"/>
                  </a:lnSpc>
                  <a:buFont typeface="+mj-ea"/>
                  <a:buAutoNum type="circleNumDbPlain"/>
                </a:pPr>
                <a:r>
                  <a:rPr lang="zh-CN" altLang="en-US" sz="2000" dirty="0">
                    <a:latin typeface="微软雅黑" panose="020B0503020204020204" pitchFamily="34" charset="-122"/>
                    <a:ea typeface="微软雅黑" panose="020B0503020204020204" pitchFamily="34" charset="-122"/>
                    <a:sym typeface="+mn-lt"/>
                  </a:rPr>
                  <a:t>注意合同是否为原件，注意区分彩印件</a:t>
                </a:r>
              </a:p>
            </p:txBody>
          </p:sp>
        </p:grpSp>
      </p:grpSp>
      <p:pic>
        <p:nvPicPr>
          <p:cNvPr id="59" name="图片 4" descr="横向校标_画板 1"/>
          <p:cNvPicPr>
            <a:picLocks noChangeAspect="1"/>
          </p:cNvPicPr>
          <p:nvPr/>
        </p:nvPicPr>
        <p:blipFill>
          <a:blip r:embed="rId7"/>
          <a:srcRect l="23404" t="57280" r="60019" b="25884"/>
          <a:stretch>
            <a:fillRect/>
          </a:stretch>
        </p:blipFill>
        <p:spPr>
          <a:xfrm>
            <a:off x="11363498" y="6035555"/>
            <a:ext cx="678990" cy="690067"/>
          </a:xfrm>
          <a:prstGeom prst="ellipse">
            <a:avLst/>
          </a:prstGeom>
        </p:spPr>
      </p:pic>
    </p:spTree>
    <p:extLst>
      <p:ext uri="{BB962C8B-B14F-4D97-AF65-F5344CB8AC3E}">
        <p14:creationId xmlns:p14="http://schemas.microsoft.com/office/powerpoint/2010/main" val="3674465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红色">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2464</TotalTime>
  <Words>3026</Words>
  <Application>Microsoft Office PowerPoint</Application>
  <PresentationFormat>宽屏</PresentationFormat>
  <Paragraphs>345</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zihun70hao-lingyueheiti</vt:lpstr>
      <vt:lpstr>等线</vt:lpstr>
      <vt:lpstr>等线 Light</vt:lpstr>
      <vt:lpstr>仿宋_GB2312</vt:lpstr>
      <vt:lpstr>微软雅黑</vt:lpstr>
      <vt:lpstr>新宋体</vt:lpstr>
      <vt:lpstr>字魂58号-创中黑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OptiPlex 3080</cp:lastModifiedBy>
  <cp:revision>339</cp:revision>
  <dcterms:created xsi:type="dcterms:W3CDTF">2021-05-20T05:51:00Z</dcterms:created>
  <dcterms:modified xsi:type="dcterms:W3CDTF">2021-06-09T08:47:08Z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0CD91479E7424E1EB13D06A02DCEC479</vt:lpwstr>
  </property>
  <property fmtid="{D5CDD505-2E9C-101B-9397-08002B2CF9AE}" pid="3" name="KSOProductBuildVer">
    <vt:lpwstr>2052-11.1.0.10463</vt:lpwstr>
  </property>
</Properties>
</file>